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2"/>
  </p:notesMasterIdLst>
  <p:sldIdLst>
    <p:sldId id="256" r:id="rId2"/>
    <p:sldId id="285" r:id="rId3"/>
    <p:sldId id="286" r:id="rId4"/>
    <p:sldId id="298" r:id="rId5"/>
    <p:sldId id="308" r:id="rId6"/>
    <p:sldId id="299" r:id="rId7"/>
    <p:sldId id="258" r:id="rId8"/>
    <p:sldId id="289" r:id="rId9"/>
    <p:sldId id="312" r:id="rId10"/>
    <p:sldId id="313" r:id="rId11"/>
    <p:sldId id="316" r:id="rId12"/>
    <p:sldId id="292" r:id="rId13"/>
    <p:sldId id="294" r:id="rId14"/>
    <p:sldId id="264" r:id="rId15"/>
    <p:sldId id="291" r:id="rId16"/>
    <p:sldId id="293" r:id="rId17"/>
    <p:sldId id="300" r:id="rId18"/>
    <p:sldId id="329" r:id="rId19"/>
    <p:sldId id="303" r:id="rId20"/>
    <p:sldId id="309" r:id="rId21"/>
    <p:sldId id="310" r:id="rId22"/>
    <p:sldId id="301" r:id="rId23"/>
    <p:sldId id="304" r:id="rId24"/>
    <p:sldId id="306" r:id="rId25"/>
    <p:sldId id="311" r:id="rId26"/>
    <p:sldId id="267" r:id="rId27"/>
    <p:sldId id="274" r:id="rId28"/>
    <p:sldId id="271" r:id="rId29"/>
    <p:sldId id="275" r:id="rId30"/>
    <p:sldId id="273" r:id="rId31"/>
    <p:sldId id="277" r:id="rId32"/>
    <p:sldId id="276" r:id="rId33"/>
    <p:sldId id="296" r:id="rId34"/>
    <p:sldId id="278" r:id="rId35"/>
    <p:sldId id="268" r:id="rId36"/>
    <p:sldId id="270" r:id="rId37"/>
    <p:sldId id="269" r:id="rId38"/>
    <p:sldId id="282" r:id="rId39"/>
    <p:sldId id="283" r:id="rId40"/>
    <p:sldId id="284" r:id="rId41"/>
    <p:sldId id="287" r:id="rId42"/>
    <p:sldId id="288" r:id="rId43"/>
    <p:sldId id="318" r:id="rId44"/>
    <p:sldId id="320" r:id="rId45"/>
    <p:sldId id="328" r:id="rId46"/>
    <p:sldId id="333" r:id="rId47"/>
    <p:sldId id="317" r:id="rId48"/>
    <p:sldId id="324" r:id="rId49"/>
    <p:sldId id="325" r:id="rId50"/>
    <p:sldId id="297" r:id="rId5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21" autoAdjust="0"/>
    <p:restoredTop sz="93151" autoAdjust="0"/>
  </p:normalViewPr>
  <p:slideViewPr>
    <p:cSldViewPr>
      <p:cViewPr varScale="1">
        <p:scale>
          <a:sx n="118" d="100"/>
          <a:sy n="118" d="100"/>
        </p:scale>
        <p:origin x="-14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1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ED167-6189-47DF-9B53-70B6C73BCED1}" type="datetimeFigureOut">
              <a:rPr lang="zh-CN" altLang="en-US" smtClean="0"/>
              <a:pPr/>
              <a:t>2009/3/30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315EF-BE3F-4B73-8C50-706F8734453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有可能实际中一个大的项目会在</a:t>
            </a:r>
            <a:r>
              <a:rPr lang="en-US" altLang="zh-CN" dirty="0" smtClean="0"/>
              <a:t>URTracker</a:t>
            </a:r>
            <a:r>
              <a:rPr lang="zh-CN" altLang="en-US" dirty="0" smtClean="0"/>
              <a:t>中创建多个小的项目对其多个阶段、多个方面问题进行跟踪。也有可能一些零碎的事务管理（如部门事务管理），也可以在</a:t>
            </a:r>
            <a:r>
              <a:rPr lang="en-US" altLang="zh-CN" dirty="0" smtClean="0"/>
              <a:t>URTracker</a:t>
            </a:r>
            <a:r>
              <a:rPr lang="zh-CN" altLang="en-US" dirty="0" smtClean="0"/>
              <a:t>中创建一个项目对其进行跟踪。</a:t>
            </a:r>
            <a:endParaRPr lang="en-US" altLang="zh-CN" dirty="0" smtClean="0"/>
          </a:p>
          <a:p>
            <a:r>
              <a:rPr lang="zh-CN" altLang="en-US" dirty="0" smtClean="0"/>
              <a:t>只要有需要，即可在</a:t>
            </a:r>
            <a:r>
              <a:rPr lang="en-US" altLang="zh-CN" dirty="0" smtClean="0"/>
              <a:t>URTracker</a:t>
            </a:r>
            <a:r>
              <a:rPr lang="zh-CN" altLang="en-US" dirty="0" smtClean="0"/>
              <a:t>中创建一个“项目”进行管理。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315EF-BE3F-4B73-8C50-706F87344537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 smtClean="0"/>
              <a:t>分配类型</a:t>
            </a:r>
            <a:endParaRPr lang="en-US" altLang="zh-CN" b="1" dirty="0" smtClean="0"/>
          </a:p>
          <a:p>
            <a:r>
              <a:rPr lang="zh-CN" altLang="en-US" dirty="0" smtClean="0"/>
              <a:t>不提交给任何人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只有需要</a:t>
            </a:r>
            <a:r>
              <a:rPr lang="zh-CN" altLang="en-US" b="0" dirty="0" smtClean="0"/>
              <a:t>关闭事务的时候才使用。</a:t>
            </a:r>
            <a:endParaRPr lang="en-US" altLang="zh-CN" b="0" dirty="0" smtClean="0"/>
          </a:p>
          <a:p>
            <a:r>
              <a:rPr lang="zh-CN" altLang="en-US" b="0" dirty="0" smtClean="0"/>
              <a:t>处理人不改变</a:t>
            </a:r>
            <a:endParaRPr lang="en-US" altLang="zh-CN" b="0" dirty="0" smtClean="0"/>
          </a:p>
          <a:p>
            <a:pPr lvl="1"/>
            <a:r>
              <a:rPr lang="zh-CN" altLang="en-US" b="0" dirty="0" smtClean="0"/>
              <a:t>用户在处理事务时，将事务重新提交给自己。</a:t>
            </a:r>
            <a:endParaRPr lang="en-US" altLang="zh-CN" b="0" dirty="0" smtClean="0"/>
          </a:p>
          <a:p>
            <a:r>
              <a:rPr lang="zh-CN" altLang="en-US" b="0" dirty="0" smtClean="0"/>
              <a:t>自动提交给事务创建人</a:t>
            </a:r>
            <a:endParaRPr lang="en-US" altLang="zh-CN" b="0" dirty="0" smtClean="0"/>
          </a:p>
          <a:p>
            <a:pPr lvl="1"/>
            <a:r>
              <a:rPr lang="zh-CN" altLang="en-US" dirty="0" smtClean="0"/>
              <a:t>提交给事务的创建人。通常当需要事务的创建人对某个事情进行确认时，使用此方式。</a:t>
            </a:r>
            <a:endParaRPr lang="en-US" altLang="zh-CN" dirty="0" smtClean="0"/>
          </a:p>
          <a:p>
            <a:r>
              <a:rPr lang="zh-CN" altLang="en-US" dirty="0" smtClean="0"/>
              <a:t>自动提交给指定的人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当某个步骤有明确的唯一的处理人时，可以使用此方式直接指定，避免用户在处理事务时手动选择。</a:t>
            </a:r>
            <a:endParaRPr lang="en-US" altLang="zh-CN" dirty="0" smtClean="0"/>
          </a:p>
          <a:p>
            <a:r>
              <a:rPr lang="zh-CN" altLang="en-US" dirty="0" smtClean="0"/>
              <a:t>手工选择处理人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用户在处理事务时，从允许的范围内选择处理人。使用此方式时，需设置允许从哪些工作组中选择处理人。</a:t>
            </a:r>
            <a:endParaRPr lang="en-US" altLang="zh-CN" dirty="0" smtClean="0"/>
          </a:p>
          <a:p>
            <a:r>
              <a:rPr lang="zh-CN" altLang="en-US" dirty="0" smtClean="0"/>
              <a:t>自动提交给上一个处理人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将事务提交给上一个处理此事务的人。当目标状态是事务的第一个状态时，不能使用此方式。</a:t>
            </a:r>
            <a:endParaRPr lang="en-US" altLang="zh-CN" dirty="0" smtClean="0"/>
          </a:p>
          <a:p>
            <a:r>
              <a:rPr lang="zh-CN" altLang="en-US" dirty="0" smtClean="0"/>
              <a:t>从历史处理人中选择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从参与过事务处理的用户中选取处理人。当目标状态是事务的第一个状态时，不能使用此方式。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315EF-BE3F-4B73-8C50-706F87344537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3315EF-BE3F-4B73-8C50-706F87344537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grpSp>
        <p:nvGrpSpPr>
          <p:cNvPr id="2" name="组合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任意多边形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任意多边形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任意多边形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接连接符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733276C-5849-4BD6-B7FA-A48B623FC17D}" type="datetimeFigureOut">
              <a:rPr lang="zh-CN" altLang="en-US" smtClean="0"/>
              <a:pPr/>
              <a:t>2009/3/30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3A82B0-99EC-4D01-9DF3-BC45B4D970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3276C-5849-4BD6-B7FA-A48B623FC17D}" type="datetimeFigureOut">
              <a:rPr lang="zh-CN" altLang="en-US" smtClean="0"/>
              <a:pPr/>
              <a:t>2009/3/30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A82B0-99EC-4D01-9DF3-BC45B4D970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3276C-5849-4BD6-B7FA-A48B623FC17D}" type="datetimeFigureOut">
              <a:rPr lang="zh-CN" altLang="en-US" smtClean="0"/>
              <a:pPr/>
              <a:t>2009/3/30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A82B0-99EC-4D01-9DF3-BC45B4D970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3276C-5849-4BD6-B7FA-A48B623FC17D}" type="datetimeFigureOut">
              <a:rPr lang="zh-CN" altLang="en-US" smtClean="0"/>
              <a:pPr/>
              <a:t>2009/3/30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A82B0-99EC-4D01-9DF3-BC45B4D970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3276C-5849-4BD6-B7FA-A48B623FC17D}" type="datetimeFigureOut">
              <a:rPr lang="zh-CN" altLang="en-US" smtClean="0"/>
              <a:pPr/>
              <a:t>2009/3/30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A82B0-99EC-4D01-9DF3-BC45B4D970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7" name="燕尾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燕尾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3276C-5849-4BD6-B7FA-A48B623FC17D}" type="datetimeFigureOut">
              <a:rPr lang="zh-CN" altLang="en-US" smtClean="0"/>
              <a:pPr/>
              <a:t>2009/3/30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A82B0-99EC-4D01-9DF3-BC45B4D970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3276C-5849-4BD6-B7FA-A48B623FC17D}" type="datetimeFigureOut">
              <a:rPr lang="zh-CN" altLang="en-US" smtClean="0"/>
              <a:pPr/>
              <a:t>2009/3/30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A82B0-99EC-4D01-9DF3-BC45B4D970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3276C-5849-4BD6-B7FA-A48B623FC17D}" type="datetimeFigureOut">
              <a:rPr lang="zh-CN" altLang="en-US" smtClean="0"/>
              <a:pPr/>
              <a:t>2009/3/30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A82B0-99EC-4D01-9DF3-BC45B4D970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33276C-5849-4BD6-B7FA-A48B623FC17D}" type="datetimeFigureOut">
              <a:rPr lang="zh-CN" altLang="en-US" smtClean="0"/>
              <a:pPr/>
              <a:t>2009/3/30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A82B0-99EC-4D01-9DF3-BC45B4D970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733276C-5849-4BD6-B7FA-A48B623FC17D}" type="datetimeFigureOut">
              <a:rPr lang="zh-CN" altLang="en-US" smtClean="0"/>
              <a:pPr/>
              <a:t>2009/3/30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3A82B0-99EC-4D01-9DF3-BC45B4D970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733276C-5849-4BD6-B7FA-A48B623FC17D}" type="datetimeFigureOut">
              <a:rPr lang="zh-CN" altLang="en-US" smtClean="0"/>
              <a:pPr/>
              <a:t>2009/3/30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3A82B0-99EC-4D01-9DF3-BC45B4D9708A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任意多边形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接连接符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燕尾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燕尾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任意多边形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任意多边形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733276C-5849-4BD6-B7FA-A48B623FC17D}" type="datetimeFigureOut">
              <a:rPr lang="zh-CN" altLang="en-US" smtClean="0"/>
              <a:pPr/>
              <a:t>2009/3/30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E3A82B0-99EC-4D01-9DF3-BC45B4D9708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rtracker.cn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rtracker.cn/support/ViewArticle.aspx?article=10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rtracker.cn/support/ViewArticle.aspx?article=105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urtracker.cn/files/flash/&#39029;&#38754;&#24067;&#23616;&#20171;&#32461;_demo/&#39029;&#38754;&#24067;&#23616;&#20171;&#32461;_demo.ht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urtracker.cn/files/flash/config&#39029;&#38754;&#37197;&#32622;_demo/config&#39029;&#38754;&#37197;&#32622;_demo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urtracker.cn/files/flash/&#39033;&#30446;&#30446;&#24405;&#31649;&#29702;_demo/&#39033;&#30446;&#30446;&#24405;&#31649;&#29702;_demo.htm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urtracker.cn/Files/Flash/&#28155;&#21152;&#29992;&#25143;&#36134;&#21495;_demo/&#28155;&#21152;&#29992;&#25143;&#36134;&#21495;_demo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urtracker.cn/Files/Flash/&#20840;&#23616;&#29992;&#25143;&#32452;_demo/&#20840;&#23616;&#29992;&#25143;&#32452;_demo.htm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urtracker.cn/files/flash/&#21019;&#24314;&#21644;&#37197;&#32622;&#31034;&#20363;&#39033;&#30446;_demo/&#21019;&#24314;&#21644;&#37197;&#32622;&#31034;&#20363;&#39033;&#30446;_demo.htm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urtracker.cn/files/flash/&#21019;&#24314;&#21644;&#37197;&#32622;&#31034;&#20363;&#39033;&#30446;_&#21019;&#24314;&#39033;&#30446;_demo/&#21019;&#24314;&#21644;&#37197;&#32622;&#31034;&#20363;&#39033;&#30446;_&#21019;&#24314;&#39033;&#30446;_demo.htm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rtracker.cn/files/flash/&#21019;&#24314;&#21644;&#37197;&#32622;&#31034;&#20363;&#39033;&#30446;_&#24037;&#20316;&#32452;&#37197;&#32622;_demo/&#21019;&#24314;&#21644;&#37197;&#32622;&#31034;&#20363;&#39033;&#30446;_&#24037;&#20316;&#32452;&#37197;&#32622;_demo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rtracker.cn/files/flash/&#21019;&#24314;&#21644;&#37197;&#32622;&#31034;&#20363;&#39033;&#30446;_&#20107;&#21153;&#29366;&#24577;&#37197;&#32622;_demo/&#21019;&#24314;&#21644;&#37197;&#32622;&#31034;&#20363;&#39033;&#30446;_&#20107;&#21153;&#29366;&#24577;&#37197;&#32622;_demo.htm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rtracker.cn/files/flash/&#21019;&#24314;&#21644;&#37197;&#32622;&#31034;&#20363;&#39033;&#30446;_&#27493;&#39588;&#37197;&#32622;_demo/&#21019;&#24314;&#21644;&#37197;&#32622;&#31034;&#20363;&#39033;&#30446;_&#27493;&#39588;&#37197;&#32622;_demo.htm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urtracker.cn/files/flash/&#21019;&#24314;&#21644;&#37197;&#32622;&#31034;&#20363;&#39033;&#30446;_&#21021;&#22987;&#29366;&#24577;_demo/&#21019;&#24314;&#21644;&#37197;&#32622;&#31034;&#20363;&#39033;&#30446;_&#21021;&#22987;&#29366;&#24577;_demo.htm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urtracker.cn/files/flash/&#21019;&#24314;&#21644;&#37197;&#32622;&#31034;&#20363;&#39033;&#30446;_&#23383;&#27573;&#37197;&#32622;_demo/&#21019;&#24314;&#21644;&#37197;&#32622;&#31034;&#20363;&#39033;&#30446;_&#23383;&#27573;&#37197;&#32622;_demo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rtracker.cn/Files/Flash/&#21019;&#24314;&#20107;&#21153;_demo/&#21019;&#24314;&#20107;&#21153;_demo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urtracker.cn/files/flash/&#22788;&#29702;&#20107;&#21153;_demo/&#22788;&#29702;&#20107;&#21153;_demo.htm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urtracker.cn/files/flash/&#20854;&#20182;&#20107;&#21153;&#25805;&#20316;_demo/&#20854;&#20182;&#20107;&#21153;&#25805;&#20316;_demo.htm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urtracker.cn/files/flash/&#20854;&#20182;&#20107;&#21153;&#25805;&#20316;1_demo/&#20854;&#20182;&#20107;&#21153;&#25805;&#20316;1_demo.htm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hyperlink" Target="http://urtracker.cn/files/flash/&#39033;&#30446;&#21015;&#34920;&#39029;&#38754;_demo/&#39033;&#30446;&#21015;&#34920;&#39029;&#38754;_demo.htm" TargetMode="External"/><Relationship Id="rId2" Type="http://schemas.openxmlformats.org/officeDocument/2006/relationships/hyperlink" Target="http://urtracker.cn/files/flash/&#25105;&#30340;&#20107;&#21153;&#39029;&#38754;_demo/&#25105;&#30340;&#20107;&#21153;&#39029;&#38754;_demo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rtracker.cn/files/flash/&#39640;&#32423;&#26597;&#35810;_demo/&#39640;&#32423;&#26597;&#35810;_demo.htm" TargetMode="External"/><Relationship Id="rId5" Type="http://schemas.openxmlformats.org/officeDocument/2006/relationships/hyperlink" Target="http://urtracker.cn/files/flash/&#23548;&#20986;&#20107;&#21153;_demo/&#23548;&#20986;&#20107;&#21153;_demo.htm" TargetMode="External"/><Relationship Id="rId4" Type="http://schemas.openxmlformats.org/officeDocument/2006/relationships/hyperlink" Target="http://urtracker.cn/files/flash/&#20107;&#21153;&#21015;&#34920;&#39029;&#38754;_demo/&#20107;&#21153;&#21015;&#34920;&#39029;&#38754;_demo.htm" TargetMode="Externa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urtracker.cn/files/flash/&#26700;&#38754;&#21161;&#25163;_demo/&#26700;&#38754;&#21161;&#25163;_demo.htm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://urtracker.cn/files/flash/&#30693;&#35782;&#24211;&#25991;&#31456;&#25805;&#20316;_demo/&#30693;&#35782;&#24211;&#25991;&#31456;&#25805;&#20316;_demo.htm" TargetMode="External"/><Relationship Id="rId2" Type="http://schemas.openxmlformats.org/officeDocument/2006/relationships/hyperlink" Target="http://urtracker.cn/files/flash/&#30693;&#35782;&#24211;&#30446;&#24405;&#31649;&#29702;_demo/&#30693;&#35782;&#24211;&#30446;&#24405;&#31649;&#29702;_demo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urtracker.cn/online/step1.aspx" TargetMode="External"/><Relationship Id="rId2" Type="http://schemas.openxmlformats.org/officeDocument/2006/relationships/hyperlink" Target="http://www.urtracker.cn/files/flash/&#30003;&#35831;&#22312;&#32447;&#31449;&#28857;_demo/&#30003;&#35831;&#22312;&#32447;&#31449;&#28857;_demo.htm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rtracker.cn/" TargetMode="External"/><Relationship Id="rId2" Type="http://schemas.openxmlformats.org/officeDocument/2006/relationships/hyperlink" Target="http://www.urtracker.cn/support.aspx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urtracker.cn/demo.aspx" TargetMode="External"/><Relationship Id="rId5" Type="http://schemas.openxmlformats.org/officeDocument/2006/relationships/hyperlink" Target="http://www.urtracker.cn/support/help.aspx" TargetMode="External"/><Relationship Id="rId4" Type="http://schemas.openxmlformats.org/officeDocument/2006/relationships/hyperlink" Target="http://www.urtracker.cn/FlashDemo.aspx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rtracker.cn/downloads.aspx" TargetMode="External"/><Relationship Id="rId2" Type="http://schemas.openxmlformats.org/officeDocument/2006/relationships/hyperlink" Target="http://www.urtracker.cn/support/ShowHelp.aspx?h=6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rtracker.cn/flashdemo.aspx" TargetMode="External"/><Relationship Id="rId4" Type="http://schemas.openxmlformats.org/officeDocument/2006/relationships/hyperlink" Target="http://www.urtracker.cn/support/ShowHelp.aspx?h=12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URTracker</a:t>
            </a:r>
            <a:r>
              <a:rPr lang="zh-CN" altLang="en-US" dirty="0" smtClean="0"/>
              <a:t>事务跟踪系统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入门指南</a:t>
            </a:r>
            <a:r>
              <a:rPr lang="en-US" altLang="zh-CN" sz="3200" dirty="0" smtClean="0"/>
              <a:t>v3.3</a:t>
            </a:r>
            <a:endParaRPr lang="zh-CN" altLang="en-US" sz="3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基于</a:t>
            </a:r>
            <a:r>
              <a:rPr lang="en-US" altLang="zh-CN" dirty="0" smtClean="0"/>
              <a:t>Web</a:t>
            </a:r>
            <a:r>
              <a:rPr lang="zh-CN" altLang="en-US" dirty="0" smtClean="0"/>
              <a:t>的综合问题跟踪管理软件</a:t>
            </a:r>
            <a:endParaRPr lang="en-US" altLang="zh-CN" dirty="0" smtClean="0"/>
          </a:p>
          <a:p>
            <a:r>
              <a:rPr lang="en-US" altLang="zh-CN" dirty="0" smtClean="0">
                <a:hlinkClick r:id="rId2"/>
              </a:rPr>
              <a:t>http://www.urtracker.cn/</a:t>
            </a:r>
            <a:endParaRPr lang="en-US" altLang="zh-CN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42976" y="6286520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CN" smtClean="0">
                <a:solidFill>
                  <a:schemeClr val="bg1"/>
                </a:solidFill>
              </a:rPr>
              <a:t>*</a:t>
            </a:r>
            <a:r>
              <a:rPr lang="zh-CN" altLang="en-US" smtClean="0">
                <a:solidFill>
                  <a:schemeClr val="bg1"/>
                </a:solidFill>
              </a:rPr>
              <a:t>需要</a:t>
            </a:r>
            <a:r>
              <a:rPr lang="zh-CN" altLang="en-US" dirty="0" smtClean="0">
                <a:solidFill>
                  <a:schemeClr val="bg1"/>
                </a:solidFill>
              </a:rPr>
              <a:t>您能够访问互联网查看在线的演示动画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8"/>
            <a:ext cx="6829444" cy="4525963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每个项目单独设置事务的处理流程</a:t>
            </a:r>
            <a:endParaRPr lang="en-US" altLang="zh-CN" dirty="0" smtClean="0"/>
          </a:p>
          <a:p>
            <a:r>
              <a:rPr lang="zh-CN" altLang="en-US" dirty="0" smtClean="0"/>
              <a:t>事务的处理流程由事务的</a:t>
            </a:r>
            <a:r>
              <a:rPr lang="zh-CN" altLang="en-US" u="sng" dirty="0" smtClean="0"/>
              <a:t>状态</a:t>
            </a:r>
            <a:r>
              <a:rPr lang="zh-CN" altLang="en-US" dirty="0" smtClean="0"/>
              <a:t>和状态之间的切换</a:t>
            </a:r>
            <a:r>
              <a:rPr lang="zh-CN" altLang="en-US" u="sng" dirty="0" smtClean="0"/>
              <a:t>步骤</a:t>
            </a:r>
            <a:r>
              <a:rPr lang="zh-CN" altLang="en-US" dirty="0" smtClean="0"/>
              <a:t>确定</a:t>
            </a:r>
            <a:endParaRPr lang="en-US" altLang="zh-CN" dirty="0" smtClean="0"/>
          </a:p>
          <a:p>
            <a:r>
              <a:rPr lang="zh-CN" altLang="en-US" dirty="0" smtClean="0"/>
              <a:t>对创建或处理事务的每个步骤设置</a:t>
            </a:r>
            <a:r>
              <a:rPr lang="zh-CN" altLang="en-US" u="sng" dirty="0" smtClean="0"/>
              <a:t>分配规则</a:t>
            </a:r>
            <a:r>
              <a:rPr lang="zh-CN" altLang="en-US" dirty="0" smtClean="0"/>
              <a:t>、自动通知等相关功能选项</a:t>
            </a:r>
            <a:endParaRPr lang="en-US" altLang="zh-CN" dirty="0" smtClean="0"/>
          </a:p>
          <a:p>
            <a:r>
              <a:rPr lang="zh-CN" altLang="en-US" dirty="0" smtClean="0"/>
              <a:t>一般过程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某个有权限的项目成员创建事务，设置事务为某个</a:t>
            </a:r>
            <a:r>
              <a:rPr lang="zh-CN" altLang="en-US" u="sng" dirty="0" smtClean="0"/>
              <a:t>初始状态</a:t>
            </a:r>
            <a:r>
              <a:rPr lang="zh-CN" altLang="en-US" dirty="0" smtClean="0"/>
              <a:t>，并根据分配规则将事务手动或自动提交给某个</a:t>
            </a:r>
            <a:r>
              <a:rPr lang="zh-CN" altLang="en-US" u="sng" dirty="0" smtClean="0"/>
              <a:t>处理人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处理人通过</a:t>
            </a:r>
            <a:r>
              <a:rPr lang="zh-CN" altLang="en-US" b="1" u="sng" dirty="0" smtClean="0"/>
              <a:t>处理</a:t>
            </a:r>
            <a:r>
              <a:rPr lang="zh-CN" altLang="en-US" u="sng" dirty="0" smtClean="0"/>
              <a:t>事务</a:t>
            </a:r>
            <a:r>
              <a:rPr lang="zh-CN" altLang="en-US" dirty="0" smtClean="0"/>
              <a:t>的操作，执行某一个被允许的</a:t>
            </a:r>
            <a:r>
              <a:rPr lang="zh-CN" altLang="en-US" u="sng" dirty="0" smtClean="0"/>
              <a:t>步骤</a:t>
            </a:r>
            <a:r>
              <a:rPr lang="zh-CN" altLang="en-US" dirty="0" smtClean="0"/>
              <a:t>，将事务更新为下一个</a:t>
            </a:r>
            <a:r>
              <a:rPr lang="zh-CN" altLang="en-US" u="sng" dirty="0" smtClean="0"/>
              <a:t>状态</a:t>
            </a:r>
            <a:r>
              <a:rPr lang="zh-CN" altLang="en-US" dirty="0" smtClean="0"/>
              <a:t>，并根据分配规则提交给新的</a:t>
            </a:r>
            <a:r>
              <a:rPr lang="zh-CN" altLang="en-US" u="sng" dirty="0" smtClean="0"/>
              <a:t>处理人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接下来的处理人做类似的“处理”操作，更新事务的状态并提交给新的处理人，直到某一个表示</a:t>
            </a:r>
            <a:r>
              <a:rPr lang="zh-CN" altLang="en-US" u="sng" dirty="0" smtClean="0"/>
              <a:t>事务关闭</a:t>
            </a:r>
            <a:r>
              <a:rPr lang="zh-CN" altLang="en-US" dirty="0" smtClean="0"/>
              <a:t>的状态。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项目要素二：事务处理流程</a:t>
            </a:r>
            <a:endParaRPr lang="zh-CN" altLang="en-US" dirty="0"/>
          </a:p>
        </p:txBody>
      </p:sp>
      <p:pic>
        <p:nvPicPr>
          <p:cNvPr id="68610" name="Picture 2" descr="http://localhost/urtracker/Pts/FlowChart.aspx?project=91&amp;rand=8576720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1571612"/>
            <a:ext cx="1666875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</p:spPr>
        <p:txBody>
          <a:bodyPr>
            <a:normAutofit fontScale="62500" lnSpcReduction="20000"/>
          </a:bodyPr>
          <a:lstStyle/>
          <a:p>
            <a:r>
              <a:rPr lang="zh-CN" altLang="en-US" dirty="0" smtClean="0"/>
              <a:t>事务是我们要跟踪和管理的一个个具体的问题或事情、案例（</a:t>
            </a:r>
            <a:r>
              <a:rPr lang="en-US" altLang="zh-CN" dirty="0" smtClean="0"/>
              <a:t>case</a:t>
            </a:r>
            <a:r>
              <a:rPr lang="zh-CN" altLang="en-US" dirty="0" smtClean="0"/>
              <a:t>），如：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需要修正的软硬件</a:t>
            </a:r>
            <a:r>
              <a:rPr lang="en-US" altLang="zh-CN" dirty="0" smtClean="0"/>
              <a:t>BUG</a:t>
            </a:r>
            <a:r>
              <a:rPr lang="zh-CN" altLang="en-US" dirty="0" smtClean="0"/>
              <a:t>、产品缺陷；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需要完成的任务；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需要处理的技术难题；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客户服务请求；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其他类型：文档审批、请假单</a:t>
            </a:r>
            <a:endParaRPr lang="en-US" altLang="zh-CN" dirty="0" smtClean="0"/>
          </a:p>
          <a:p>
            <a:r>
              <a:rPr lang="zh-CN" altLang="en-US" dirty="0" smtClean="0"/>
              <a:t>事务使用一系列字段进行描述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事务</a:t>
            </a:r>
            <a:r>
              <a:rPr lang="en-US" altLang="zh-CN" dirty="0" smtClean="0"/>
              <a:t>ID</a:t>
            </a:r>
            <a:r>
              <a:rPr lang="zh-CN" altLang="en-US" dirty="0" smtClean="0"/>
              <a:t>：事务在系统中唯一的数字编号，从</a:t>
            </a:r>
            <a:r>
              <a:rPr lang="en-US" altLang="zh-CN" dirty="0" smtClean="0"/>
              <a:t>1</a:t>
            </a:r>
            <a:r>
              <a:rPr lang="zh-CN" altLang="en-US" dirty="0" smtClean="0"/>
              <a:t>开始自动递增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事务编码：项目编码加事务在项目中的序号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系统预定义字段（可以选择是否启用）：摘要、创建时间、优先级、严重级、分类、开始时间、期限等预定义字段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可以创建文本、数字、单选、多选、日期等类型的自定义字段</a:t>
            </a:r>
            <a:endParaRPr lang="en-US" altLang="zh-CN" dirty="0" smtClean="0"/>
          </a:p>
          <a:p>
            <a:r>
              <a:rPr lang="zh-CN" altLang="en-US" dirty="0" smtClean="0"/>
              <a:t>每个事务可能会包含的其他有关信息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附件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创建、处理和更新过程信息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事务的分解</a:t>
            </a:r>
            <a:r>
              <a:rPr lang="en-US" altLang="zh-CN" dirty="0" smtClean="0"/>
              <a:t>/</a:t>
            </a:r>
            <a:r>
              <a:rPr lang="zh-CN" altLang="en-US" dirty="0" smtClean="0"/>
              <a:t>父子关系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有关的其他事务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和事务有关的人员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和事务有关的知识库文章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项目要素三：事务</a:t>
            </a:r>
            <a:endParaRPr lang="zh-CN" altLang="en-US" dirty="0"/>
          </a:p>
        </p:txBody>
      </p:sp>
      <p:pic>
        <p:nvPicPr>
          <p:cNvPr id="6553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357694"/>
            <a:ext cx="2932882" cy="2062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8"/>
            <a:ext cx="4543428" cy="4805192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表示事务被处理的阶段</a:t>
            </a:r>
          </a:p>
          <a:p>
            <a:r>
              <a:rPr lang="zh-CN" altLang="en-US" dirty="0" smtClean="0"/>
              <a:t>事务在不同的状态下，处理人通常也不同</a:t>
            </a:r>
          </a:p>
          <a:p>
            <a:r>
              <a:rPr lang="zh-CN" altLang="en-US" dirty="0" smtClean="0"/>
              <a:t>某些指定的状态可以用来表示事务的结束（即关闭，不再跟踪）</a:t>
            </a:r>
          </a:p>
          <a:p>
            <a:r>
              <a:rPr lang="zh-CN" altLang="en-US" dirty="0" smtClean="0"/>
              <a:t>事务的状态在</a:t>
            </a:r>
            <a:r>
              <a:rPr lang="zh-CN" altLang="en-US" b="1" dirty="0" smtClean="0"/>
              <a:t>处理事务</a:t>
            </a:r>
            <a:r>
              <a:rPr lang="zh-CN" altLang="en-US" dirty="0" smtClean="0"/>
              <a:t>的过程中被改变</a:t>
            </a:r>
          </a:p>
          <a:p>
            <a:r>
              <a:rPr lang="zh-CN" altLang="en-US" dirty="0" smtClean="0"/>
              <a:t>在右图的例子中，事务状态有：新建、不处理、待处理、处理中、待确认、通过</a:t>
            </a:r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事务的状态</a:t>
            </a:r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8830" y="1142985"/>
            <a:ext cx="3497549" cy="4357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椭圆 4"/>
          <p:cNvSpPr/>
          <p:nvPr/>
        </p:nvSpPr>
        <p:spPr>
          <a:xfrm>
            <a:off x="6500826" y="2143116"/>
            <a:ext cx="678347" cy="41248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6500826" y="2714620"/>
            <a:ext cx="678347" cy="41248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7715272" y="3143248"/>
            <a:ext cx="678347" cy="41248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7715272" y="3929066"/>
            <a:ext cx="678347" cy="41248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5429256" y="4357694"/>
            <a:ext cx="678347" cy="41248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5429256" y="5000636"/>
            <a:ext cx="678347" cy="412488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3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  <p:bldP spid="6" grpId="0" animBg="1"/>
      <p:bldP spid="6" grpId="1" animBg="1"/>
      <p:bldP spid="7" grpId="0" animBg="1"/>
      <p:bldP spid="8" grpId="0" animBg="1"/>
      <p:bldP spid="9" grpId="0" animBg="1"/>
      <p:bldP spid="10" grpId="0" animBg="1"/>
      <p:bldP spid="1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8"/>
            <a:ext cx="4686304" cy="4525963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指事务处理过程所需要遵循的事务状态和处理人的流转规则</a:t>
            </a:r>
            <a:endParaRPr lang="en-US" altLang="zh-CN" dirty="0" smtClean="0"/>
          </a:p>
          <a:p>
            <a:r>
              <a:rPr lang="zh-CN" altLang="en-US" dirty="0" smtClean="0"/>
              <a:t>处理流程使用“</a:t>
            </a:r>
            <a:r>
              <a:rPr lang="zh-CN" altLang="en-US" b="1" dirty="0" smtClean="0"/>
              <a:t>步骤</a:t>
            </a:r>
            <a:r>
              <a:rPr lang="zh-CN" altLang="en-US" dirty="0" smtClean="0"/>
              <a:t>”来定义</a:t>
            </a:r>
            <a:endParaRPr lang="en-US" altLang="zh-CN" dirty="0" smtClean="0"/>
          </a:p>
          <a:p>
            <a:r>
              <a:rPr lang="zh-CN" altLang="en-US" dirty="0" smtClean="0"/>
              <a:t>一个“</a:t>
            </a:r>
            <a:r>
              <a:rPr lang="zh-CN" altLang="en-US" b="1" dirty="0" smtClean="0"/>
              <a:t>步骤”</a:t>
            </a:r>
            <a:r>
              <a:rPr lang="zh-CN" altLang="en-US" dirty="0" smtClean="0"/>
              <a:t>表示一种被允许的状态流转</a:t>
            </a:r>
            <a:endParaRPr lang="en-US" altLang="zh-CN" dirty="0" smtClean="0"/>
          </a:p>
          <a:p>
            <a:r>
              <a:rPr lang="zh-CN" altLang="en-US" dirty="0" smtClean="0"/>
              <a:t>处理人处理事务的过程即是执行某个步骤的过程</a:t>
            </a:r>
            <a:endParaRPr lang="en-US" altLang="zh-CN" dirty="0" smtClean="0"/>
          </a:p>
          <a:p>
            <a:r>
              <a:rPr lang="zh-CN" altLang="en-US" dirty="0" smtClean="0"/>
              <a:t>右图例子中每个实线箭头即是一个步骤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事务的处理流程</a:t>
            </a:r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428736"/>
            <a:ext cx="3497549" cy="435771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cxnSp>
        <p:nvCxnSpPr>
          <p:cNvPr id="10" name="直接箭头连接符 9"/>
          <p:cNvCxnSpPr/>
          <p:nvPr/>
        </p:nvCxnSpPr>
        <p:spPr>
          <a:xfrm>
            <a:off x="7358082" y="2643182"/>
            <a:ext cx="928694" cy="78581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rot="5400000">
            <a:off x="6929454" y="2928934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rot="5400000">
            <a:off x="8287570" y="4071148"/>
            <a:ext cx="428628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rot="10800000" flipV="1">
            <a:off x="6215074" y="4643446"/>
            <a:ext cx="1928826" cy="714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rot="5400000">
            <a:off x="5965041" y="5179231"/>
            <a:ext cx="35719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 rot="10800000" flipV="1">
            <a:off x="6143636" y="3786190"/>
            <a:ext cx="2000264" cy="8572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altLang="zh-CN" sz="2800" dirty="0" smtClean="0"/>
          </a:p>
          <a:p>
            <a:r>
              <a:rPr lang="zh-CN" altLang="en-US" sz="2800" dirty="0" smtClean="0"/>
              <a:t>分配规则</a:t>
            </a:r>
            <a:endParaRPr lang="en-US" altLang="zh-CN" sz="2800" dirty="0" smtClean="0"/>
          </a:p>
          <a:p>
            <a:pPr lvl="1"/>
            <a:r>
              <a:rPr lang="zh-CN" altLang="en-US" dirty="0" smtClean="0"/>
              <a:t>规定了：创建或处理事务时允许将事务提交给的人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例如：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部门经理分配任务时，可以在部门成员中选择，分配规则为：手工选择处理人（可选处理人范围为“部门成员”工作组内的人员）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事务在关闭前，需要提交给创建人确认，分配规则为：“自动提交给事务创建人”</a:t>
            </a:r>
            <a:endParaRPr lang="en-US" altLang="zh-CN" dirty="0" smtClean="0"/>
          </a:p>
          <a:p>
            <a:r>
              <a:rPr lang="zh-CN" altLang="en-US" dirty="0" smtClean="0"/>
              <a:t>通知选项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是否自动通知、自动通知哪些人、是否允许手动通知等</a:t>
            </a:r>
            <a:endParaRPr lang="en-US" altLang="zh-CN" dirty="0" smtClean="0"/>
          </a:p>
          <a:p>
            <a:r>
              <a:rPr lang="zh-CN" altLang="en-US" dirty="0" smtClean="0"/>
              <a:t>发起协同处理</a:t>
            </a:r>
            <a:endParaRPr lang="en-US" altLang="zh-CN" dirty="0" smtClean="0"/>
          </a:p>
          <a:p>
            <a:r>
              <a:rPr lang="zh-CN" altLang="en-US" dirty="0" smtClean="0"/>
              <a:t>设置事务相关人员</a:t>
            </a:r>
            <a:endParaRPr lang="en-US" altLang="zh-CN" dirty="0" smtClean="0"/>
          </a:p>
          <a:p>
            <a:r>
              <a:rPr lang="zh-CN" altLang="en-US" dirty="0" smtClean="0"/>
              <a:t>字段编辑规则 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指在处理事务的某些步骤允许编辑事务的一些字段</a:t>
            </a:r>
            <a:endParaRPr lang="en-US" altLang="zh-CN" dirty="0" smtClean="0"/>
          </a:p>
          <a:p>
            <a:r>
              <a:rPr lang="zh-CN" altLang="en-US" dirty="0" smtClean="0">
                <a:hlinkClick r:id="rId3"/>
              </a:rPr>
              <a:t>状态和步骤的配置说明</a:t>
            </a:r>
            <a:r>
              <a:rPr lang="zh-CN" altLang="en-US" dirty="0" smtClean="0"/>
              <a:t>  </a:t>
            </a:r>
            <a:r>
              <a:rPr lang="zh-CN" altLang="en-US" dirty="0" smtClean="0">
                <a:hlinkClick r:id="rId4"/>
              </a:rPr>
              <a:t>字段编辑规则的说明</a:t>
            </a: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400" dirty="0" smtClean="0"/>
              <a:t>处理流程中的相关选项</a:t>
            </a:r>
            <a:endParaRPr lang="en-US" altLang="zh-CN" sz="4400" dirty="0" smtClean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8"/>
            <a:ext cx="8186766" cy="4948068"/>
          </a:xfrm>
        </p:spPr>
        <p:txBody>
          <a:bodyPr>
            <a:normAutofit lnSpcReduction="10000"/>
          </a:bodyPr>
          <a:lstStyle/>
          <a:p>
            <a:r>
              <a:rPr lang="zh-CN" altLang="en-US" b="1" dirty="0" smtClean="0"/>
              <a:t>创建事务</a:t>
            </a:r>
            <a:endParaRPr lang="en-US" altLang="zh-CN" b="1" dirty="0" smtClean="0"/>
          </a:p>
          <a:p>
            <a:pPr lvl="1"/>
            <a:r>
              <a:rPr lang="zh-CN" altLang="en-US" dirty="0" smtClean="0"/>
              <a:t>在某个项目中创建一条新的事务并提交给某个人</a:t>
            </a:r>
            <a:endParaRPr lang="en-US" altLang="zh-CN" dirty="0" smtClean="0"/>
          </a:p>
          <a:p>
            <a:r>
              <a:rPr lang="zh-CN" altLang="en-US" b="1" dirty="0" smtClean="0"/>
              <a:t>处理事务</a:t>
            </a:r>
            <a:endParaRPr lang="en-US" altLang="zh-CN" b="1" dirty="0" smtClean="0"/>
          </a:p>
          <a:p>
            <a:pPr lvl="1"/>
            <a:r>
              <a:rPr lang="zh-CN" altLang="en-US" dirty="0" smtClean="0"/>
              <a:t>更新事务的状态，记录处理信息，并将事务提交给下一个处理人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通过处理事务完成事务从提交到关闭的整个过程</a:t>
            </a:r>
            <a:endParaRPr lang="en-US" altLang="zh-CN" dirty="0" smtClean="0"/>
          </a:p>
          <a:p>
            <a:r>
              <a:rPr lang="zh-CN" altLang="en-US" dirty="0" smtClean="0"/>
              <a:t>编辑事务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（特殊情况下需要）修改事务的信息</a:t>
            </a:r>
            <a:endParaRPr lang="en-US" altLang="zh-CN" dirty="0" smtClean="0"/>
          </a:p>
          <a:p>
            <a:r>
              <a:rPr lang="zh-CN" altLang="en-US" dirty="0" smtClean="0"/>
              <a:t>重分配事务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（特殊情况下需要）更改事务的状态和处理人</a:t>
            </a:r>
            <a:endParaRPr lang="en-US" altLang="zh-CN" dirty="0" smtClean="0"/>
          </a:p>
          <a:p>
            <a:r>
              <a:rPr lang="zh-CN" altLang="en-US" dirty="0" smtClean="0"/>
              <a:t>重打开事务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（特殊情况下需要）重新开始跟踪已经关闭的事务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事务操作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表示当前负责处理某个事务的人</a:t>
            </a:r>
            <a:endParaRPr lang="en-US" altLang="zh-CN" dirty="0" smtClean="0"/>
          </a:p>
          <a:p>
            <a:r>
              <a:rPr lang="zh-CN" altLang="en-US" dirty="0" smtClean="0"/>
              <a:t>事务被创建时，即被指派给某个处理人</a:t>
            </a:r>
            <a:endParaRPr lang="en-US" altLang="zh-CN" dirty="0" smtClean="0"/>
          </a:p>
          <a:p>
            <a:r>
              <a:rPr lang="zh-CN" altLang="en-US" dirty="0" smtClean="0"/>
              <a:t>处理人处理事务，可以指派给其他人处理</a:t>
            </a:r>
            <a:endParaRPr lang="en-US" altLang="zh-CN" dirty="0" smtClean="0"/>
          </a:p>
          <a:p>
            <a:r>
              <a:rPr lang="zh-CN" altLang="en-US" dirty="0" smtClean="0"/>
              <a:t>不同的处理人可能在不同的阶段（事务状态）处理事务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事务的处理人</a:t>
            </a:r>
            <a:endParaRPr lang="zh-CN" altLang="en-US" dirty="0"/>
          </a:p>
        </p:txBody>
      </p:sp>
      <p:sp>
        <p:nvSpPr>
          <p:cNvPr id="4" name="圆角矩形 3"/>
          <p:cNvSpPr/>
          <p:nvPr/>
        </p:nvSpPr>
        <p:spPr>
          <a:xfrm>
            <a:off x="1857356" y="4357694"/>
            <a:ext cx="928694" cy="7143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050" dirty="0" smtClean="0"/>
              <a:t>新建</a:t>
            </a:r>
            <a:r>
              <a:rPr lang="en-US" altLang="zh-CN" sz="1050" dirty="0" smtClean="0"/>
              <a:t/>
            </a:r>
            <a:br>
              <a:rPr lang="en-US" altLang="zh-CN" sz="1050" dirty="0" smtClean="0"/>
            </a:br>
            <a:r>
              <a:rPr lang="zh-CN" altLang="en-US" sz="1050" dirty="0" smtClean="0">
                <a:solidFill>
                  <a:srgbClr val="FF0000"/>
                </a:solidFill>
              </a:rPr>
              <a:t>开发经理</a:t>
            </a:r>
            <a:endParaRPr lang="zh-CN" altLang="en-US" sz="1050" dirty="0">
              <a:solidFill>
                <a:srgbClr val="FF0000"/>
              </a:solidFill>
            </a:endParaRPr>
          </a:p>
        </p:txBody>
      </p:sp>
      <p:sp>
        <p:nvSpPr>
          <p:cNvPr id="5" name="右箭头 4"/>
          <p:cNvSpPr/>
          <p:nvPr/>
        </p:nvSpPr>
        <p:spPr>
          <a:xfrm>
            <a:off x="1357290" y="4714884"/>
            <a:ext cx="285752" cy="71438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3357554" y="4357694"/>
            <a:ext cx="928694" cy="7143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050" dirty="0" smtClean="0"/>
              <a:t>待处理</a:t>
            </a:r>
            <a:r>
              <a:rPr lang="en-US" altLang="zh-CN" sz="1050" dirty="0" smtClean="0"/>
              <a:t/>
            </a:r>
            <a:br>
              <a:rPr lang="en-US" altLang="zh-CN" sz="1050" dirty="0" smtClean="0"/>
            </a:br>
            <a:r>
              <a:rPr lang="zh-CN" altLang="en-US" sz="1050" dirty="0" smtClean="0">
                <a:solidFill>
                  <a:srgbClr val="FF0000"/>
                </a:solidFill>
              </a:rPr>
              <a:t>开发人员</a:t>
            </a:r>
            <a:r>
              <a:rPr lang="en-US" altLang="zh-CN" sz="1050" dirty="0" smtClean="0">
                <a:solidFill>
                  <a:srgbClr val="FF0000"/>
                </a:solidFill>
              </a:rPr>
              <a:t>1</a:t>
            </a:r>
            <a:endParaRPr lang="zh-CN" altLang="en-US" sz="1050" dirty="0">
              <a:solidFill>
                <a:srgbClr val="FF0000"/>
              </a:solidFill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4857752" y="4357694"/>
            <a:ext cx="928694" cy="7143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050" dirty="0" smtClean="0"/>
              <a:t>处理中</a:t>
            </a:r>
            <a:r>
              <a:rPr lang="en-US" altLang="zh-CN" sz="1050" dirty="0" smtClean="0"/>
              <a:t/>
            </a:r>
            <a:br>
              <a:rPr lang="en-US" altLang="zh-CN" sz="1050" dirty="0" smtClean="0"/>
            </a:br>
            <a:r>
              <a:rPr lang="zh-CN" altLang="en-US" sz="1050" dirty="0" smtClean="0">
                <a:solidFill>
                  <a:srgbClr val="FF0000"/>
                </a:solidFill>
              </a:rPr>
              <a:t>开发人员</a:t>
            </a:r>
            <a:r>
              <a:rPr lang="en-US" altLang="zh-CN" sz="1050" dirty="0" smtClean="0">
                <a:solidFill>
                  <a:srgbClr val="FF0000"/>
                </a:solidFill>
              </a:rPr>
              <a:t>1</a:t>
            </a:r>
            <a:endParaRPr lang="zh-CN" altLang="en-US" sz="1050" dirty="0">
              <a:solidFill>
                <a:srgbClr val="FF0000"/>
              </a:solidFill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6429388" y="4357694"/>
            <a:ext cx="928694" cy="7143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050" dirty="0" smtClean="0"/>
              <a:t>待确认</a:t>
            </a:r>
            <a:r>
              <a:rPr lang="en-US" altLang="zh-CN" sz="1050" dirty="0" smtClean="0"/>
              <a:t/>
            </a:r>
            <a:br>
              <a:rPr lang="en-US" altLang="zh-CN" sz="1050" dirty="0" smtClean="0"/>
            </a:br>
            <a:r>
              <a:rPr lang="zh-CN" altLang="en-US" sz="1050" dirty="0" smtClean="0">
                <a:solidFill>
                  <a:srgbClr val="FF0000"/>
                </a:solidFill>
              </a:rPr>
              <a:t>测试人员</a:t>
            </a:r>
            <a:r>
              <a:rPr lang="en-US" altLang="zh-CN" sz="1050" dirty="0" smtClean="0">
                <a:solidFill>
                  <a:srgbClr val="FF0000"/>
                </a:solidFill>
              </a:rPr>
              <a:t>1</a:t>
            </a:r>
            <a:endParaRPr lang="zh-CN" altLang="en-US" sz="1050" dirty="0">
              <a:solidFill>
                <a:srgbClr val="FF0000"/>
              </a:solidFill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7929586" y="4357694"/>
            <a:ext cx="928694" cy="71438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050" dirty="0" smtClean="0"/>
              <a:t>通过</a:t>
            </a:r>
            <a:r>
              <a:rPr lang="en-US" altLang="zh-CN" sz="1050" dirty="0" smtClean="0"/>
              <a:t/>
            </a:r>
            <a:br>
              <a:rPr lang="en-US" altLang="zh-CN" sz="1050" dirty="0" smtClean="0"/>
            </a:br>
            <a:r>
              <a:rPr lang="zh-CN" altLang="en-US" sz="1050" dirty="0" smtClean="0">
                <a:solidFill>
                  <a:srgbClr val="FF0000"/>
                </a:solidFill>
              </a:rPr>
              <a:t>开发人员</a:t>
            </a:r>
            <a:r>
              <a:rPr lang="en-US" altLang="zh-CN" sz="1050" dirty="0" smtClean="0">
                <a:solidFill>
                  <a:srgbClr val="FF0000"/>
                </a:solidFill>
              </a:rPr>
              <a:t>1</a:t>
            </a:r>
            <a:endParaRPr lang="zh-CN" altLang="en-US" sz="1050" dirty="0">
              <a:solidFill>
                <a:srgbClr val="FF0000"/>
              </a:solidFill>
            </a:endParaRPr>
          </a:p>
        </p:txBody>
      </p:sp>
      <p:sp>
        <p:nvSpPr>
          <p:cNvPr id="10" name="圆角矩形 9"/>
          <p:cNvSpPr/>
          <p:nvPr/>
        </p:nvSpPr>
        <p:spPr>
          <a:xfrm>
            <a:off x="285720" y="4357694"/>
            <a:ext cx="928694" cy="714380"/>
          </a:xfrm>
          <a:prstGeom prst="roundRect">
            <a:avLst/>
          </a:prstGeom>
          <a:ln w="6350"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050" dirty="0" smtClean="0"/>
              <a:t>测试人员</a:t>
            </a:r>
            <a:r>
              <a:rPr lang="en-US" altLang="zh-CN" sz="1050" dirty="0" smtClean="0"/>
              <a:t>1</a:t>
            </a:r>
            <a:r>
              <a:rPr lang="zh-CN" altLang="en-US" sz="1050" dirty="0" smtClean="0"/>
              <a:t>创建事务</a:t>
            </a:r>
            <a:endParaRPr lang="zh-CN" altLang="en-US" sz="1050" dirty="0"/>
          </a:p>
        </p:txBody>
      </p:sp>
      <p:sp>
        <p:nvSpPr>
          <p:cNvPr id="11" name="右箭头 10"/>
          <p:cNvSpPr/>
          <p:nvPr/>
        </p:nvSpPr>
        <p:spPr>
          <a:xfrm>
            <a:off x="2928926" y="4714884"/>
            <a:ext cx="285752" cy="71438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右箭头 11"/>
          <p:cNvSpPr/>
          <p:nvPr/>
        </p:nvSpPr>
        <p:spPr>
          <a:xfrm>
            <a:off x="4429124" y="4714884"/>
            <a:ext cx="285752" cy="71438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右箭头 12"/>
          <p:cNvSpPr/>
          <p:nvPr/>
        </p:nvSpPr>
        <p:spPr>
          <a:xfrm>
            <a:off x="6000760" y="4714884"/>
            <a:ext cx="285752" cy="71438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右箭头 13"/>
          <p:cNvSpPr/>
          <p:nvPr/>
        </p:nvSpPr>
        <p:spPr>
          <a:xfrm>
            <a:off x="7500958" y="4714884"/>
            <a:ext cx="285752" cy="71438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对</a:t>
            </a:r>
            <a:r>
              <a:rPr lang="en-US" altLang="zh-CN" dirty="0" smtClean="0"/>
              <a:t>URTracker</a:t>
            </a:r>
            <a:r>
              <a:rPr lang="zh-CN" altLang="en-US" dirty="0" smtClean="0"/>
              <a:t>进行基本设置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hlinkClick r:id="rId2"/>
              </a:rPr>
              <a:t>查看操作演示</a:t>
            </a:r>
            <a:endParaRPr lang="en-US" altLang="zh-CN" dirty="0" smtClean="0"/>
          </a:p>
          <a:p>
            <a:r>
              <a:rPr lang="zh-CN" altLang="en-US" dirty="0" smtClean="0"/>
              <a:t>实际显示的界面内容可能会根据用户的权限有所变化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界面布局介绍</a:t>
            </a:r>
            <a:endParaRPr lang="zh-CN" alt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8"/>
            <a:ext cx="4043362" cy="4525963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hlinkClick r:id="rId2"/>
              </a:rPr>
              <a:t>演示动画</a:t>
            </a:r>
            <a:endParaRPr lang="en-US" altLang="zh-CN" dirty="0" smtClean="0"/>
          </a:p>
          <a:p>
            <a:r>
              <a:rPr lang="zh-CN" altLang="en-US" dirty="0" smtClean="0"/>
              <a:t>基本参数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系统网址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访问</a:t>
            </a:r>
            <a:r>
              <a:rPr lang="en-US" altLang="zh-CN" dirty="0" err="1" smtClean="0"/>
              <a:t>URTracker</a:t>
            </a:r>
            <a:r>
              <a:rPr lang="zh-CN" altLang="en-US" dirty="0" smtClean="0"/>
              <a:t>使用的域名地址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用于通知邮件中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管理员信箱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登陆页欢迎信息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公告信息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邮件服务器参数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发送测试邮件</a:t>
            </a:r>
            <a:endParaRPr lang="en-US" altLang="zh-CN" dirty="0" smtClean="0"/>
          </a:p>
          <a:p>
            <a:endParaRPr lang="en-US" altLang="zh-CN" dirty="0" smtClean="0"/>
          </a:p>
          <a:p>
            <a:pPr lvl="1">
              <a:buNone/>
            </a:pP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基本的系统设置</a:t>
            </a:r>
            <a:endParaRPr lang="zh-CN" altLang="en-US" dirty="0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17593" y="571480"/>
            <a:ext cx="4626407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如何开始？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8"/>
            <a:ext cx="4257676" cy="4525963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>
                <a:hlinkClick r:id="rId2"/>
              </a:rPr>
              <a:t>演示动画</a:t>
            </a:r>
            <a:endParaRPr lang="en-US" altLang="zh-CN" dirty="0" smtClean="0"/>
          </a:p>
          <a:p>
            <a:r>
              <a:rPr lang="zh-CN" altLang="en-US" dirty="0" smtClean="0"/>
              <a:t>项目目录用于将项目分组管理</a:t>
            </a:r>
            <a:endParaRPr lang="en-US" altLang="zh-CN" dirty="0" smtClean="0"/>
          </a:p>
          <a:p>
            <a:r>
              <a:rPr lang="zh-CN" altLang="en-US" dirty="0" smtClean="0"/>
              <a:t>创建项目目录后才能创建项目</a:t>
            </a:r>
            <a:endParaRPr lang="en-US" altLang="zh-CN" dirty="0" smtClean="0"/>
          </a:p>
          <a:p>
            <a:r>
              <a:rPr lang="zh-CN" altLang="en-US" dirty="0" smtClean="0"/>
              <a:t>操作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创建根目录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创建子目录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修改目录名称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调整目录或项目顺序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移动目录或项目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合并目录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项目目录管理</a:t>
            </a:r>
            <a:endParaRPr lang="zh-CN" altLang="en-US" dirty="0"/>
          </a:p>
        </p:txBody>
      </p:sp>
      <p:pic>
        <p:nvPicPr>
          <p:cNvPr id="62466" name="Picture 2" descr="D:\Work\URTracker2\doc\宣传\3.3版\What's New\project_category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1428735"/>
            <a:ext cx="4488012" cy="31685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48068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项目状态定义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已有默认定义，一般不需要再进行设置</a:t>
            </a:r>
            <a:endParaRPr lang="en-US" altLang="zh-CN" dirty="0" smtClean="0"/>
          </a:p>
          <a:p>
            <a:r>
              <a:rPr lang="zh-CN" altLang="en-US" dirty="0" smtClean="0"/>
              <a:t>部门设置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定义用户的部门列表</a:t>
            </a:r>
            <a:endParaRPr lang="en-US" altLang="zh-CN" dirty="0" smtClean="0"/>
          </a:p>
          <a:p>
            <a:r>
              <a:rPr lang="zh-CN" altLang="en-US" dirty="0" smtClean="0"/>
              <a:t>工作时间设置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设置每周哪些时间是工作时间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用于统计工作耗时、定时器到期时间计算等功能</a:t>
            </a:r>
            <a:endParaRPr lang="en-US" altLang="zh-CN" dirty="0" smtClean="0"/>
          </a:p>
          <a:p>
            <a:r>
              <a:rPr lang="zh-CN" altLang="en-US" dirty="0" smtClean="0"/>
              <a:t>全局选择项设置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定义在多个项目中可用的选择类型字段可选值列表</a:t>
            </a:r>
            <a:endParaRPr lang="en-US" altLang="zh-CN" dirty="0" smtClean="0"/>
          </a:p>
          <a:p>
            <a:r>
              <a:rPr lang="zh-CN" altLang="en-US" dirty="0" smtClean="0"/>
              <a:t>项目模板管理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导入或导出项目模板</a:t>
            </a:r>
            <a:endParaRPr lang="en-US" altLang="zh-CN" dirty="0" smtClean="0"/>
          </a:p>
          <a:p>
            <a:r>
              <a:rPr lang="zh-CN" altLang="en-US" dirty="0" smtClean="0"/>
              <a:t>角色权限管理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配置系统管理员及相关权限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对一般账号不需要在此处配置</a:t>
            </a: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其他系统配置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向系统中添加用户账号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添加单个用户账号</a:t>
            </a:r>
            <a:endParaRPr lang="en-US" altLang="zh-CN" dirty="0" smtClean="0"/>
          </a:p>
          <a:p>
            <a:r>
              <a:rPr lang="zh-CN" altLang="en-US" dirty="0" smtClean="0"/>
              <a:t>添加（导入）多个用户账号</a:t>
            </a:r>
            <a:endParaRPr lang="en-US" altLang="zh-CN" dirty="0" smtClean="0"/>
          </a:p>
          <a:p>
            <a:r>
              <a:rPr lang="zh-CN" altLang="en-US" dirty="0" smtClean="0"/>
              <a:t>修改用户账号信息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8"/>
            <a:ext cx="4543428" cy="4525963"/>
          </a:xfrm>
        </p:spPr>
        <p:txBody>
          <a:bodyPr/>
          <a:lstStyle/>
          <a:p>
            <a:r>
              <a:rPr lang="zh-CN" altLang="en-US" dirty="0" smtClean="0">
                <a:hlinkClick r:id="rId2"/>
              </a:rPr>
              <a:t>查看演示动画</a:t>
            </a:r>
            <a:endParaRPr lang="en-US" altLang="zh-CN" dirty="0" smtClean="0"/>
          </a:p>
          <a:p>
            <a:r>
              <a:rPr lang="zh-CN" altLang="en-US" dirty="0" smtClean="0"/>
              <a:t>添加单个账号</a:t>
            </a:r>
            <a:endParaRPr lang="en-US" altLang="zh-CN" dirty="0" smtClean="0"/>
          </a:p>
          <a:p>
            <a:r>
              <a:rPr lang="zh-CN" altLang="en-US" dirty="0" smtClean="0"/>
              <a:t>添加（导入）多个账号</a:t>
            </a:r>
            <a:endParaRPr lang="en-US" altLang="zh-CN" dirty="0" smtClean="0"/>
          </a:p>
          <a:p>
            <a:r>
              <a:rPr lang="zh-CN" altLang="en-US" dirty="0" smtClean="0"/>
              <a:t>修改用户账号信息</a:t>
            </a:r>
            <a:r>
              <a:rPr lang="en-US" altLang="zh-CN" dirty="0" smtClean="0"/>
              <a:t>/</a:t>
            </a:r>
            <a:r>
              <a:rPr lang="zh-CN" altLang="en-US" dirty="0" smtClean="0"/>
              <a:t>管理用户所属工作组</a:t>
            </a: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添加用户账号</a:t>
            </a:r>
            <a:endParaRPr lang="zh-CN" altLang="en-US" dirty="0"/>
          </a:p>
        </p:txBody>
      </p:sp>
      <p:pic>
        <p:nvPicPr>
          <p:cNvPr id="38913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786322"/>
            <a:ext cx="3429024" cy="1642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00694" y="357166"/>
            <a:ext cx="3455981" cy="237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2857496"/>
            <a:ext cx="3454463" cy="1800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用户自己注册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开启用户注册功能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使用管理员账号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进入系统配置页面，打开“允许用户自己注册”“自动设置新注册用户为普通状态”选项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各用户自己访问</a:t>
            </a:r>
            <a:r>
              <a:rPr lang="en-US" altLang="zh-CN" dirty="0" smtClean="0"/>
              <a:t>URTracker</a:t>
            </a:r>
            <a:r>
              <a:rPr lang="zh-CN" altLang="en-US" dirty="0" smtClean="0"/>
              <a:t>，注册自己的账号</a:t>
            </a:r>
            <a:endParaRPr lang="en-US" altLang="zh-CN" dirty="0" smtClean="0"/>
          </a:p>
          <a:p>
            <a:r>
              <a:rPr lang="zh-CN" altLang="en-US" dirty="0" smtClean="0"/>
              <a:t>导入域中的账号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添加用户账号的其他方式</a:t>
            </a:r>
            <a:endParaRPr lang="zh-CN" altLang="en-US" dirty="0"/>
          </a:p>
        </p:txBody>
      </p:sp>
      <p:pic>
        <p:nvPicPr>
          <p:cNvPr id="36865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4286256"/>
            <a:ext cx="4986341" cy="2012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全局用户组设置  </a:t>
            </a:r>
            <a:r>
              <a:rPr lang="zh-CN" altLang="en-US" dirty="0" smtClean="0">
                <a:hlinkClick r:id="rId2"/>
              </a:rPr>
              <a:t>查看演示动画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可以在具体项目中定义工作组时重用成员定义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可以根据用户组设置知识库目录的权限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zh-CN" altLang="en-US" dirty="0" smtClean="0"/>
              <a:t>导出用户列表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其他的用户管理操作</a:t>
            </a:r>
            <a:endParaRPr lang="zh-CN" altLang="en-US" dirty="0"/>
          </a:p>
        </p:txBody>
      </p:sp>
      <p:pic>
        <p:nvPicPr>
          <p:cNvPr id="634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2714620"/>
            <a:ext cx="4688778" cy="2438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创建项目的准备工作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绘制事务处理流程图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项目的名称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建议使用范围</a:t>
            </a:r>
            <a:r>
              <a:rPr lang="en-US" altLang="zh-CN" dirty="0" smtClean="0"/>
              <a:t>+</a:t>
            </a:r>
            <a:r>
              <a:rPr lang="zh-CN" altLang="en-US" dirty="0" smtClean="0"/>
              <a:t>事务类型的命名方式，如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URTracker</a:t>
            </a:r>
            <a:r>
              <a:rPr lang="zh-CN" altLang="en-US" dirty="0" smtClean="0"/>
              <a:t>产品需求跟踪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工程部任务跟踪</a:t>
            </a:r>
            <a:endParaRPr lang="en-US" altLang="zh-CN" dirty="0" smtClean="0"/>
          </a:p>
          <a:p>
            <a:r>
              <a:rPr lang="zh-CN" altLang="en-US" dirty="0" smtClean="0"/>
              <a:t>项目的编码（字母和数字的组合）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建议采用范围代码</a:t>
            </a:r>
            <a:r>
              <a:rPr lang="en-US" altLang="zh-CN" dirty="0" smtClean="0"/>
              <a:t>+</a:t>
            </a:r>
            <a:r>
              <a:rPr lang="zh-CN" altLang="en-US" dirty="0" smtClean="0"/>
              <a:t>事务类型代码的组合，如</a:t>
            </a:r>
            <a:endParaRPr lang="en-US" altLang="zh-CN" dirty="0" smtClean="0"/>
          </a:p>
          <a:p>
            <a:pPr lvl="2"/>
            <a:r>
              <a:rPr lang="en-US" altLang="zh-CN" dirty="0" err="1" smtClean="0"/>
              <a:t>URTracker</a:t>
            </a:r>
            <a:r>
              <a:rPr lang="zh-CN" altLang="en-US" dirty="0" smtClean="0"/>
              <a:t>缺陷跟踪：</a:t>
            </a:r>
            <a:r>
              <a:rPr lang="en-US" altLang="zh-CN" dirty="0" smtClean="0"/>
              <a:t>URTBUG</a:t>
            </a:r>
          </a:p>
          <a:p>
            <a:pPr lvl="2"/>
            <a:r>
              <a:rPr lang="zh-CN" altLang="en-US" dirty="0" smtClean="0"/>
              <a:t>市场部任务跟踪：</a:t>
            </a:r>
            <a:r>
              <a:rPr lang="en-US" altLang="zh-CN" dirty="0" smtClean="0"/>
              <a:t>MKTTASK</a:t>
            </a:r>
          </a:p>
          <a:p>
            <a:pPr lvl="2"/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明确项目的基本信息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根据职责和权限的不同，分成对应的工作组</a:t>
            </a:r>
            <a:endParaRPr lang="en-US" altLang="zh-CN" dirty="0" smtClean="0"/>
          </a:p>
          <a:p>
            <a:r>
              <a:rPr lang="zh-CN" altLang="en-US" dirty="0" smtClean="0"/>
              <a:t>确定每个工作组的人员</a:t>
            </a:r>
            <a:endParaRPr lang="en-US" altLang="zh-CN" dirty="0" smtClean="0"/>
          </a:p>
          <a:p>
            <a:r>
              <a:rPr lang="zh-CN" altLang="en-US" dirty="0" smtClean="0"/>
              <a:t>确定每个工作组的权限</a:t>
            </a:r>
            <a:endParaRPr lang="en-US" altLang="zh-CN" dirty="0" smtClean="0"/>
          </a:p>
          <a:p>
            <a:r>
              <a:rPr lang="zh-CN" altLang="en-US" dirty="0" smtClean="0"/>
              <a:t>举例：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一个</a:t>
            </a:r>
            <a:r>
              <a:rPr lang="en-US" altLang="zh-CN" dirty="0" smtClean="0"/>
              <a:t>bug</a:t>
            </a:r>
            <a:r>
              <a:rPr lang="zh-CN" altLang="en-US" dirty="0" smtClean="0"/>
              <a:t>跟踪项目，可能有“测试人员”“开发人员”“项目经理”等工作组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一个客户问题跟踪项目，可能有“客户经理”“技术支持”“产品经理”“客户”等工作组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一个产品实施问题跟踪项目，可能有“客户”“实施工程师”“技术支持”等工作组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明确人员分工（工作组设置）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8"/>
            <a:ext cx="4900618" cy="4525963"/>
          </a:xfrm>
        </p:spPr>
        <p:txBody>
          <a:bodyPr>
            <a:normAutofit fontScale="77500" lnSpcReduction="20000"/>
          </a:bodyPr>
          <a:lstStyle/>
          <a:p>
            <a:r>
              <a:rPr lang="zh-CN" altLang="en-US" dirty="0" smtClean="0"/>
              <a:t>确定事务在不同角色人员之间的流转过程，用一个流程示意图表示出来。</a:t>
            </a:r>
          </a:p>
          <a:p>
            <a:pPr lvl="1"/>
            <a:r>
              <a:rPr lang="zh-CN" altLang="en-US" dirty="0" smtClean="0"/>
              <a:t>每一列代表一种人员角色（工作组）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每个方格表示事务的一个状态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每个箭头表示一个处理的步骤</a:t>
            </a:r>
            <a:endParaRPr lang="en-US" altLang="zh-CN" dirty="0" smtClean="0"/>
          </a:p>
          <a:p>
            <a:r>
              <a:rPr lang="zh-CN" altLang="en-US" dirty="0" smtClean="0"/>
              <a:t>示例：某个产品的</a:t>
            </a:r>
            <a:r>
              <a:rPr lang="en-US" altLang="zh-CN" dirty="0" smtClean="0"/>
              <a:t>bug</a:t>
            </a:r>
            <a:r>
              <a:rPr lang="zh-CN" altLang="en-US" dirty="0" smtClean="0"/>
              <a:t>跟踪流程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测试人员提交发现的</a:t>
            </a:r>
            <a:r>
              <a:rPr lang="en-US" altLang="zh-CN" dirty="0" smtClean="0"/>
              <a:t>bug</a:t>
            </a:r>
            <a:r>
              <a:rPr lang="zh-CN" altLang="en-US" dirty="0" smtClean="0"/>
              <a:t>给开发经理（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开发经理决定是否修改此</a:t>
            </a:r>
            <a:r>
              <a:rPr lang="en-US" altLang="zh-CN" dirty="0" smtClean="0"/>
              <a:t>bug</a:t>
            </a:r>
            <a:r>
              <a:rPr lang="zh-CN" altLang="en-US" dirty="0" smtClean="0"/>
              <a:t>，如果需要修改，将其指派给某个开发人员（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）。如果不需要修改，则直接关闭（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开发人员开始处理</a:t>
            </a:r>
            <a:r>
              <a:rPr lang="en-US" altLang="zh-CN" dirty="0" smtClean="0"/>
              <a:t>bug</a:t>
            </a:r>
            <a:r>
              <a:rPr lang="zh-CN" altLang="en-US" dirty="0" smtClean="0"/>
              <a:t>（</a:t>
            </a:r>
            <a:r>
              <a:rPr lang="en-US" altLang="zh-CN" dirty="0" smtClean="0"/>
              <a:t>4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开发人员完成处理后，提交给测试人员确认（</a:t>
            </a:r>
            <a:r>
              <a:rPr lang="en-US" altLang="zh-CN" dirty="0" smtClean="0"/>
              <a:t>5</a:t>
            </a:r>
            <a:r>
              <a:rPr lang="zh-CN" altLang="en-US" dirty="0" smtClean="0"/>
              <a:t>）。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测试人员对</a:t>
            </a:r>
            <a:r>
              <a:rPr lang="en-US" altLang="zh-CN" dirty="0" smtClean="0"/>
              <a:t>bug</a:t>
            </a:r>
            <a:r>
              <a:rPr lang="zh-CN" altLang="en-US" dirty="0" smtClean="0"/>
              <a:t>的修正情况进行测试，如果测试通过，则关闭</a:t>
            </a:r>
            <a:r>
              <a:rPr lang="en-US" altLang="zh-CN" dirty="0" smtClean="0"/>
              <a:t>bug</a:t>
            </a:r>
            <a:r>
              <a:rPr lang="zh-CN" altLang="en-US" dirty="0" smtClean="0"/>
              <a:t>（</a:t>
            </a:r>
            <a:r>
              <a:rPr lang="en-US" altLang="zh-CN" dirty="0" smtClean="0"/>
              <a:t>6</a:t>
            </a:r>
            <a:r>
              <a:rPr lang="zh-CN" altLang="en-US" dirty="0" smtClean="0"/>
              <a:t>），如果测试不通过，则返回给开发人员继续修改（</a:t>
            </a:r>
            <a:r>
              <a:rPr lang="en-US" altLang="zh-CN" dirty="0" smtClean="0"/>
              <a:t>7</a:t>
            </a:r>
            <a:r>
              <a:rPr lang="zh-CN" altLang="en-US" dirty="0" smtClean="0"/>
              <a:t>）。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明确事务的处理流程</a:t>
            </a:r>
            <a:endParaRPr lang="zh-CN" alt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571612"/>
            <a:ext cx="3271844" cy="4076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矩形 7"/>
          <p:cNvSpPr/>
          <p:nvPr/>
        </p:nvSpPr>
        <p:spPr>
          <a:xfrm>
            <a:off x="6000760" y="2428868"/>
            <a:ext cx="203926" cy="3187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1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</a:t>
            </a:r>
            <a:endParaRPr lang="zh-CN" altLang="en-US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7858148" y="2285992"/>
            <a:ext cx="203926" cy="3187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1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</a:t>
            </a:r>
            <a:endParaRPr lang="zh-CN" altLang="en-US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643702" y="2786058"/>
            <a:ext cx="203926" cy="3187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1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  <a:endParaRPr lang="zh-CN" altLang="en-US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358214" y="3857628"/>
            <a:ext cx="203926" cy="3187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1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</a:t>
            </a:r>
            <a:endParaRPr lang="zh-CN" altLang="en-US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7215206" y="4429132"/>
            <a:ext cx="203926" cy="3187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1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zh-CN" altLang="en-US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357950" y="4857760"/>
            <a:ext cx="203926" cy="3187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1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</a:t>
            </a:r>
            <a:endParaRPr lang="zh-CN" altLang="en-US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000760" y="3357562"/>
            <a:ext cx="203926" cy="31878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1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  <a:endParaRPr lang="zh-CN" altLang="en-US" sz="1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" grpId="0" uiExpand="1" build="p" animBg="1"/>
      <p:bldP spid="9" grpId="0" uiExpand="1" build="p" animBg="1"/>
      <p:bldP spid="10" grpId="0" uiExpand="1" build="p" animBg="1"/>
      <p:bldP spid="11" grpId="0" uiExpand="1" build="p" animBg="1"/>
      <p:bldP spid="12" grpId="0" uiExpand="1" build="p" animBg="1"/>
      <p:bldP spid="13" grpId="0" build="p" animBg="1"/>
      <p:bldP spid="14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申请免费的在线</a:t>
            </a:r>
            <a:r>
              <a:rPr lang="en-US" altLang="zh-CN" dirty="0" err="1" smtClean="0"/>
              <a:t>URTracker</a:t>
            </a:r>
            <a:r>
              <a:rPr lang="zh-CN" altLang="en-US" dirty="0" smtClean="0"/>
              <a:t>站点或在本地下载安装</a:t>
            </a:r>
            <a:r>
              <a:rPr lang="en-US" altLang="zh-CN" dirty="0" smtClean="0"/>
              <a:t>URTracker</a:t>
            </a:r>
          </a:p>
          <a:p>
            <a:r>
              <a:rPr lang="zh-CN" altLang="en-US" dirty="0" smtClean="0"/>
              <a:t>了解</a:t>
            </a:r>
            <a:r>
              <a:rPr lang="en-US" altLang="zh-CN" dirty="0" err="1" smtClean="0"/>
              <a:t>URTracker</a:t>
            </a:r>
            <a:r>
              <a:rPr lang="zh-CN" altLang="en-US" dirty="0" smtClean="0"/>
              <a:t>软件的基本概念</a:t>
            </a:r>
            <a:endParaRPr lang="en-US" altLang="zh-CN" dirty="0" smtClean="0"/>
          </a:p>
          <a:p>
            <a:r>
              <a:rPr lang="zh-CN" altLang="en-US" dirty="0" smtClean="0"/>
              <a:t>对系统进行基本配置</a:t>
            </a:r>
            <a:endParaRPr lang="en-US" altLang="zh-CN" dirty="0" smtClean="0"/>
          </a:p>
          <a:p>
            <a:r>
              <a:rPr lang="zh-CN" altLang="en-US" dirty="0" smtClean="0"/>
              <a:t>向系统中添加用户账号</a:t>
            </a:r>
            <a:endParaRPr lang="en-US" altLang="zh-CN" dirty="0" smtClean="0"/>
          </a:p>
          <a:p>
            <a:r>
              <a:rPr lang="zh-CN" altLang="en-US" dirty="0" smtClean="0"/>
              <a:t>创建项目</a:t>
            </a:r>
            <a:endParaRPr lang="en-US" altLang="zh-CN" dirty="0" smtClean="0"/>
          </a:p>
          <a:p>
            <a:r>
              <a:rPr lang="zh-CN" altLang="en-US" dirty="0" smtClean="0"/>
              <a:t>开始在创建好的项目中创建和处理事务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如何开始使用</a:t>
            </a:r>
            <a:r>
              <a:rPr lang="en-US" altLang="zh-CN" dirty="0" smtClean="0"/>
              <a:t>URTracker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8"/>
            <a:ext cx="4043362" cy="4525963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确定每个状态和步骤的名称（给流程图中的方框命名）</a:t>
            </a:r>
            <a:endParaRPr lang="en-US" altLang="zh-CN" dirty="0" smtClean="0"/>
          </a:p>
          <a:p>
            <a:r>
              <a:rPr lang="zh-CN" altLang="en-US" dirty="0" smtClean="0"/>
              <a:t>示例：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新建：</a:t>
            </a:r>
            <a:r>
              <a:rPr lang="en-US" altLang="zh-CN" sz="1900" dirty="0" smtClean="0"/>
              <a:t>bug</a:t>
            </a:r>
            <a:r>
              <a:rPr lang="zh-CN" altLang="en-US" sz="1900" dirty="0" smtClean="0"/>
              <a:t>被提交，等待分派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不处理：</a:t>
            </a:r>
            <a:r>
              <a:rPr lang="zh-CN" altLang="en-US" sz="1900" dirty="0" smtClean="0"/>
              <a:t>开发经理决定不处理此</a:t>
            </a:r>
            <a:r>
              <a:rPr lang="en-US" altLang="zh-CN" sz="1900" dirty="0" smtClean="0"/>
              <a:t>bug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待处理：</a:t>
            </a:r>
            <a:r>
              <a:rPr lang="en-US" altLang="zh-CN" sz="1900" dirty="0" smtClean="0"/>
              <a:t>bug</a:t>
            </a:r>
            <a:r>
              <a:rPr lang="zh-CN" altLang="en-US" sz="1900" dirty="0" smtClean="0"/>
              <a:t>被指派给某个开发人员，等待处理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处理中：</a:t>
            </a:r>
            <a:r>
              <a:rPr lang="zh-CN" altLang="en-US" sz="1900" dirty="0" smtClean="0"/>
              <a:t>开发人员正在修正</a:t>
            </a:r>
            <a:r>
              <a:rPr lang="en-US" altLang="zh-CN" sz="1900" dirty="0" smtClean="0"/>
              <a:t>bug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待确认：</a:t>
            </a:r>
            <a:r>
              <a:rPr lang="zh-CN" altLang="en-US" sz="1900" dirty="0" smtClean="0"/>
              <a:t>开发人员修改</a:t>
            </a:r>
            <a:r>
              <a:rPr lang="en-US" altLang="zh-CN" sz="1900" dirty="0" smtClean="0"/>
              <a:t>bug</a:t>
            </a:r>
            <a:r>
              <a:rPr lang="zh-CN" altLang="en-US" sz="1900" dirty="0" smtClean="0"/>
              <a:t>完成后，提交给测试人员重新测试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通过：</a:t>
            </a:r>
            <a:r>
              <a:rPr lang="zh-CN" altLang="en-US" sz="1900" dirty="0" smtClean="0"/>
              <a:t>测试通过，关闭</a:t>
            </a:r>
            <a:r>
              <a:rPr lang="en-US" altLang="zh-CN" sz="1900" dirty="0" smtClean="0"/>
              <a:t>bug</a:t>
            </a: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给各个状态命名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214422"/>
            <a:ext cx="3857652" cy="4806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 smtClean="0"/>
              <a:t>确定使用哪些字段对事务进行描述</a:t>
            </a:r>
            <a:endParaRPr lang="en-US" altLang="zh-CN" dirty="0" smtClean="0"/>
          </a:p>
          <a:p>
            <a:r>
              <a:rPr lang="zh-CN" altLang="en-US" dirty="0" smtClean="0"/>
              <a:t>确定这些字段中哪些是创建事务时录入，哪些是处理过程中录入</a:t>
            </a:r>
            <a:endParaRPr lang="en-US" altLang="zh-CN" dirty="0" smtClean="0"/>
          </a:p>
          <a:p>
            <a:r>
              <a:rPr lang="zh-CN" altLang="en-US" dirty="0" smtClean="0"/>
              <a:t>举例：一个“产品缺陷”可能的字段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编号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缺陷标题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缺陷描述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解决优先级（立即、高、中、低）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严重程度（非常严重、严重、比较严重、一般、轻微）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来源阶段（单元测试、系统测试等）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缺陷类型（功能、设计、接口等）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现场环境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明确事务的字段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在</a:t>
            </a:r>
            <a:r>
              <a:rPr lang="en-US" altLang="zh-CN" dirty="0" smtClean="0"/>
              <a:t>URTracker</a:t>
            </a:r>
            <a:r>
              <a:rPr lang="zh-CN" altLang="en-US" dirty="0" smtClean="0"/>
              <a:t>中创建和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配置项目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示例项目：</a:t>
            </a:r>
            <a:r>
              <a:rPr lang="en-US" altLang="zh-CN" dirty="0" err="1" smtClean="0"/>
              <a:t>URTracker</a:t>
            </a:r>
            <a:r>
              <a:rPr lang="zh-CN" altLang="en-US" dirty="0" smtClean="0"/>
              <a:t>产品缺陷跟踪项目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66928" lvl="1" indent="-457200">
              <a:spcBef>
                <a:spcPts val="400"/>
              </a:spcBef>
              <a:buSzPct val="68000"/>
              <a:buNone/>
            </a:pPr>
            <a:r>
              <a:rPr lang="zh-CN" altLang="en-US" dirty="0" smtClean="0"/>
              <a:t>查看操作演示（完整操作过程）：</a:t>
            </a:r>
            <a:r>
              <a:rPr lang="zh-CN" altLang="en-US" dirty="0" smtClean="0">
                <a:hlinkClick r:id="rId2"/>
              </a:rPr>
              <a:t>创建和配置示例项目</a:t>
            </a:r>
            <a:endParaRPr lang="en-US" altLang="zh-CN" dirty="0" smtClean="0"/>
          </a:p>
          <a:p>
            <a:pPr marL="566928" lvl="1" indent="-457200">
              <a:spcBef>
                <a:spcPts val="400"/>
              </a:spcBef>
              <a:buSzPct val="68000"/>
              <a:buFont typeface="+mj-lt"/>
              <a:buAutoNum type="arabicPeriod"/>
            </a:pPr>
            <a:r>
              <a:rPr lang="zh-CN" altLang="en-US" dirty="0" smtClean="0"/>
              <a:t>创建项目</a:t>
            </a:r>
            <a:endParaRPr lang="en-US" altLang="zh-CN" dirty="0" smtClean="0"/>
          </a:p>
          <a:p>
            <a:pPr marL="566928" lvl="1" indent="-457200">
              <a:spcBef>
                <a:spcPts val="400"/>
              </a:spcBef>
              <a:buSzPct val="68000"/>
              <a:buFont typeface="+mj-lt"/>
              <a:buAutoNum type="arabicPeriod"/>
            </a:pPr>
            <a:r>
              <a:rPr lang="zh-CN" altLang="en-US" dirty="0" smtClean="0"/>
              <a:t>设置工作组和成员</a:t>
            </a:r>
            <a:endParaRPr lang="en-US" altLang="zh-CN" dirty="0" smtClean="0"/>
          </a:p>
          <a:p>
            <a:pPr marL="566928" lvl="1" indent="-457200">
              <a:spcBef>
                <a:spcPts val="400"/>
              </a:spcBef>
              <a:buSzPct val="68000"/>
              <a:buFont typeface="+mj-lt"/>
              <a:buAutoNum type="arabicPeriod"/>
            </a:pPr>
            <a:r>
              <a:rPr lang="zh-CN" altLang="en-US" dirty="0" smtClean="0"/>
              <a:t>设置事务状态</a:t>
            </a:r>
            <a:endParaRPr lang="en-US" altLang="zh-CN" dirty="0" smtClean="0"/>
          </a:p>
          <a:p>
            <a:pPr marL="566928" lvl="1" indent="-457200">
              <a:spcBef>
                <a:spcPts val="400"/>
              </a:spcBef>
              <a:buSzPct val="68000"/>
              <a:buFont typeface="+mj-lt"/>
              <a:buAutoNum type="arabicPeriod"/>
            </a:pPr>
            <a:r>
              <a:rPr lang="zh-CN" altLang="en-US" dirty="0" smtClean="0"/>
              <a:t>设置事务处理步骤</a:t>
            </a:r>
            <a:endParaRPr lang="en-US" altLang="zh-CN" dirty="0" smtClean="0"/>
          </a:p>
          <a:p>
            <a:pPr marL="566928" lvl="1" indent="-457200">
              <a:spcBef>
                <a:spcPts val="400"/>
              </a:spcBef>
              <a:buSzPct val="68000"/>
              <a:buFont typeface="+mj-lt"/>
              <a:buAutoNum type="arabicPeriod"/>
            </a:pPr>
            <a:r>
              <a:rPr lang="zh-CN" altLang="en-US" dirty="0" smtClean="0"/>
              <a:t>设置初始状态</a:t>
            </a:r>
            <a:endParaRPr lang="en-US" altLang="zh-CN" dirty="0" smtClean="0"/>
          </a:p>
          <a:p>
            <a:pPr marL="566928" lvl="1" indent="-457200">
              <a:spcBef>
                <a:spcPts val="400"/>
              </a:spcBef>
              <a:buSzPct val="68000"/>
              <a:buFont typeface="+mj-lt"/>
              <a:buAutoNum type="arabicPeriod"/>
            </a:pPr>
            <a:r>
              <a:rPr lang="zh-CN" altLang="en-US" dirty="0" smtClean="0"/>
              <a:t>设置事务字段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创建项目的基本过程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42910" y="1357298"/>
            <a:ext cx="4714908" cy="4805192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 smtClean="0">
                <a:hlinkClick r:id="rId2"/>
              </a:rPr>
              <a:t>查看操作演示</a:t>
            </a:r>
            <a:endParaRPr lang="en-US" altLang="zh-CN" dirty="0" smtClean="0"/>
          </a:p>
          <a:p>
            <a:r>
              <a:rPr lang="zh-CN" altLang="en-US" dirty="0" smtClean="0"/>
              <a:t>使用管理员账号登陆</a:t>
            </a:r>
            <a:endParaRPr lang="en-US" altLang="zh-CN" dirty="0" smtClean="0"/>
          </a:p>
          <a:p>
            <a:r>
              <a:rPr lang="zh-CN" altLang="en-US" dirty="0" smtClean="0"/>
              <a:t>点击工具栏中的“项目”按钮，进入“项目列表”页面</a:t>
            </a:r>
            <a:endParaRPr lang="en-US" altLang="zh-CN" dirty="0" smtClean="0"/>
          </a:p>
          <a:p>
            <a:r>
              <a:rPr lang="zh-CN" altLang="en-US" dirty="0" smtClean="0"/>
              <a:t>点击“创建项目”链接，进入“创建项目”页面</a:t>
            </a:r>
            <a:endParaRPr lang="en-US" altLang="zh-CN" dirty="0" smtClean="0"/>
          </a:p>
          <a:p>
            <a:r>
              <a:rPr lang="zh-CN" altLang="en-US" dirty="0" smtClean="0"/>
              <a:t>输入项目的名称、编码等基本信息</a:t>
            </a:r>
            <a:endParaRPr lang="en-US" altLang="zh-CN" dirty="0" smtClean="0"/>
          </a:p>
          <a:p>
            <a:r>
              <a:rPr lang="zh-CN" altLang="en-US" dirty="0" smtClean="0"/>
              <a:t>项目配置处选择“不配置项目”</a:t>
            </a:r>
            <a:endParaRPr lang="en-US" altLang="zh-CN" dirty="0" smtClean="0"/>
          </a:p>
          <a:p>
            <a:r>
              <a:rPr lang="zh-CN" altLang="en-US" dirty="0" smtClean="0"/>
              <a:t>根据情况选择其他配置</a:t>
            </a:r>
            <a:endParaRPr lang="en-US" altLang="zh-CN" dirty="0" smtClean="0"/>
          </a:p>
          <a:p>
            <a:r>
              <a:rPr lang="zh-CN" altLang="en-US" dirty="0" smtClean="0"/>
              <a:t>点“创建项目”按钮执行创建</a:t>
            </a:r>
            <a:endParaRPr lang="en-US" altLang="zh-CN" dirty="0" smtClean="0"/>
          </a:p>
          <a:p>
            <a:r>
              <a:rPr lang="zh-CN" altLang="en-US" dirty="0" smtClean="0"/>
              <a:t>项目创建完成后，开始对其进行配置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创建项目</a:t>
            </a:r>
            <a:endParaRPr lang="zh-CN" altLang="en-US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1714488"/>
            <a:ext cx="2976707" cy="2471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4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8"/>
            <a:ext cx="3757610" cy="4525963"/>
          </a:xfrm>
        </p:spPr>
        <p:txBody>
          <a:bodyPr/>
          <a:lstStyle/>
          <a:p>
            <a:r>
              <a:rPr lang="zh-CN" altLang="en-US" dirty="0" smtClean="0">
                <a:hlinkClick r:id="rId2"/>
              </a:rPr>
              <a:t>查看操作演示</a:t>
            </a:r>
            <a:endParaRPr lang="en-US" altLang="zh-CN" dirty="0" smtClean="0"/>
          </a:p>
          <a:p>
            <a:r>
              <a:rPr lang="zh-CN" altLang="en-US" dirty="0" smtClean="0"/>
              <a:t>根据确定的人员角色分工创建对应的工作组</a:t>
            </a:r>
            <a:endParaRPr lang="en-US" altLang="zh-CN" dirty="0" smtClean="0"/>
          </a:p>
          <a:p>
            <a:r>
              <a:rPr lang="zh-CN" altLang="en-US" dirty="0" smtClean="0"/>
              <a:t>向工作组中添加成员</a:t>
            </a:r>
            <a:endParaRPr lang="en-US" altLang="zh-CN" dirty="0" smtClean="0"/>
          </a:p>
          <a:p>
            <a:r>
              <a:rPr lang="zh-CN" altLang="en-US" dirty="0" smtClean="0"/>
              <a:t>示例项目中，可以创建三个工作组：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测试人员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开发经理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开发人员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创建工作组</a:t>
            </a:r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1285861"/>
            <a:ext cx="292895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椭圆 4"/>
          <p:cNvSpPr/>
          <p:nvPr/>
        </p:nvSpPr>
        <p:spPr>
          <a:xfrm>
            <a:off x="5786446" y="1357298"/>
            <a:ext cx="928694" cy="57150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6643702" y="1357298"/>
            <a:ext cx="928694" cy="57150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7643834" y="1357298"/>
            <a:ext cx="928694" cy="57150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289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4643446"/>
            <a:ext cx="2500330" cy="2076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60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5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  <p:bldP spid="6" grpId="0" animBg="1"/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8"/>
            <a:ext cx="3900486" cy="4525963"/>
          </a:xfrm>
        </p:spPr>
        <p:txBody>
          <a:bodyPr/>
          <a:lstStyle/>
          <a:p>
            <a:r>
              <a:rPr lang="zh-CN" altLang="en-US" dirty="0" smtClean="0">
                <a:hlinkClick r:id="rId2"/>
              </a:rPr>
              <a:t>查看操作演示</a:t>
            </a:r>
            <a:endParaRPr lang="en-US" altLang="zh-CN" dirty="0" smtClean="0"/>
          </a:p>
          <a:p>
            <a:r>
              <a:rPr lang="zh-CN" altLang="en-US" dirty="0" smtClean="0"/>
              <a:t>根据设计好的流程图，对每个状态在</a:t>
            </a:r>
            <a:r>
              <a:rPr lang="en-US" altLang="zh-CN" dirty="0" smtClean="0"/>
              <a:t>URTracker</a:t>
            </a:r>
            <a:r>
              <a:rPr lang="zh-CN" altLang="en-US" dirty="0" smtClean="0"/>
              <a:t>中创建对应的记录</a:t>
            </a:r>
            <a:endParaRPr lang="en-US" altLang="zh-CN" dirty="0" smtClean="0"/>
          </a:p>
          <a:p>
            <a:r>
              <a:rPr lang="zh-CN" altLang="en-US" dirty="0" smtClean="0"/>
              <a:t>根据每个状态的负责人（流程图中对应的列）设置状态的分类类型（处理人规则）</a:t>
            </a: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设定事务状态</a:t>
            </a:r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142984"/>
            <a:ext cx="4240131" cy="528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椭圆 4"/>
          <p:cNvSpPr/>
          <p:nvPr/>
        </p:nvSpPr>
        <p:spPr>
          <a:xfrm>
            <a:off x="6000760" y="2285992"/>
            <a:ext cx="928694" cy="500066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6000760" y="3071810"/>
            <a:ext cx="928694" cy="500066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7500958" y="3571876"/>
            <a:ext cx="928694" cy="500066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>
            <a:off x="7500958" y="4572008"/>
            <a:ext cx="928694" cy="500066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4714876" y="5072074"/>
            <a:ext cx="928694" cy="500066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714876" y="5786454"/>
            <a:ext cx="928694" cy="500066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8"/>
            <a:ext cx="3829048" cy="4525963"/>
          </a:xfrm>
        </p:spPr>
        <p:txBody>
          <a:bodyPr/>
          <a:lstStyle/>
          <a:p>
            <a:r>
              <a:rPr lang="zh-CN" altLang="en-US" dirty="0" smtClean="0">
                <a:hlinkClick r:id="rId2"/>
              </a:rPr>
              <a:t>查看操作演示</a:t>
            </a:r>
            <a:endParaRPr lang="en-US" altLang="zh-CN" dirty="0" smtClean="0"/>
          </a:p>
          <a:p>
            <a:r>
              <a:rPr lang="zh-CN" altLang="en-US" dirty="0" smtClean="0"/>
              <a:t>根据设计好的流程图，对每个步骤在</a:t>
            </a:r>
            <a:r>
              <a:rPr lang="en-US" altLang="zh-CN" dirty="0" smtClean="0"/>
              <a:t>URTracker</a:t>
            </a:r>
            <a:r>
              <a:rPr lang="zh-CN" altLang="en-US" dirty="0" smtClean="0"/>
              <a:t>中创建对应的记录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设定事务处理流程步骤</a:t>
            </a:r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142984"/>
            <a:ext cx="4240131" cy="528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椭圆 17"/>
          <p:cNvSpPr/>
          <p:nvPr/>
        </p:nvSpPr>
        <p:spPr>
          <a:xfrm>
            <a:off x="7643834" y="2285992"/>
            <a:ext cx="500066" cy="57150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7715272" y="4000504"/>
            <a:ext cx="500066" cy="57150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/>
          <p:cNvSpPr/>
          <p:nvPr/>
        </p:nvSpPr>
        <p:spPr>
          <a:xfrm>
            <a:off x="6643702" y="5000636"/>
            <a:ext cx="500066" cy="57150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椭圆 20"/>
          <p:cNvSpPr/>
          <p:nvPr/>
        </p:nvSpPr>
        <p:spPr>
          <a:xfrm>
            <a:off x="4929190" y="5357826"/>
            <a:ext cx="500066" cy="57150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5786446" y="3857628"/>
            <a:ext cx="500066" cy="57150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6215074" y="2643182"/>
            <a:ext cx="500066" cy="571504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8"/>
            <a:ext cx="3471858" cy="4525963"/>
          </a:xfrm>
        </p:spPr>
        <p:txBody>
          <a:bodyPr/>
          <a:lstStyle/>
          <a:p>
            <a:r>
              <a:rPr lang="zh-CN" altLang="en-US" dirty="0" smtClean="0">
                <a:hlinkClick r:id="rId2"/>
              </a:rPr>
              <a:t>查看操作演示</a:t>
            </a:r>
            <a:endParaRPr lang="en-US" altLang="zh-CN" dirty="0" smtClean="0"/>
          </a:p>
          <a:p>
            <a:r>
              <a:rPr lang="zh-CN" altLang="en-US" dirty="0" smtClean="0"/>
              <a:t>设定每个工作组的成员创建事务时所允许选择的初始状态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设定创建事务时允许选择的初始状态</a:t>
            </a:r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1142984"/>
            <a:ext cx="4240131" cy="528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曲线连接符 8"/>
          <p:cNvCxnSpPr/>
          <p:nvPr/>
        </p:nvCxnSpPr>
        <p:spPr>
          <a:xfrm>
            <a:off x="5429256" y="1714488"/>
            <a:ext cx="1000132" cy="785818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曲线连接符 10"/>
          <p:cNvCxnSpPr/>
          <p:nvPr/>
        </p:nvCxnSpPr>
        <p:spPr>
          <a:xfrm rot="10800000" flipV="1">
            <a:off x="6715140" y="1857364"/>
            <a:ext cx="1143008" cy="571504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曲线连接符 11"/>
          <p:cNvCxnSpPr/>
          <p:nvPr/>
        </p:nvCxnSpPr>
        <p:spPr>
          <a:xfrm rot="16200000" flipH="1">
            <a:off x="6215074" y="2071678"/>
            <a:ext cx="642942" cy="71438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曲线连接符 16"/>
          <p:cNvCxnSpPr/>
          <p:nvPr/>
        </p:nvCxnSpPr>
        <p:spPr>
          <a:xfrm rot="16200000" flipH="1">
            <a:off x="6357950" y="2000240"/>
            <a:ext cx="2000264" cy="1428760"/>
          </a:xfrm>
          <a:prstGeom prst="curved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hlinkClick r:id="rId2"/>
              </a:rPr>
              <a:t>查看操作演示</a:t>
            </a:r>
            <a:endParaRPr lang="en-US" altLang="zh-CN" dirty="0" smtClean="0"/>
          </a:p>
          <a:p>
            <a:r>
              <a:rPr lang="zh-CN" altLang="en-US" dirty="0" smtClean="0"/>
              <a:t>根据事务的属性需要，启用需要的系统字段，或者创建自定义字段。</a:t>
            </a:r>
            <a:endParaRPr lang="en-US" altLang="zh-CN" dirty="0" smtClean="0"/>
          </a:p>
          <a:p>
            <a:r>
              <a:rPr lang="zh-CN" altLang="en-US" dirty="0" smtClean="0"/>
              <a:t>对系统字段，如优先级、严重级、类型、模块等，可以选择是否启用，还可以对每个项目分别定义他们的可选值</a:t>
            </a:r>
            <a:endParaRPr lang="en-US" altLang="zh-CN" dirty="0" smtClean="0"/>
          </a:p>
          <a:p>
            <a:r>
              <a:rPr lang="zh-CN" altLang="en-US" dirty="0" smtClean="0"/>
              <a:t>可以修改每个字段的标题、输入选项、读取及编辑的权限</a:t>
            </a:r>
            <a:endParaRPr lang="en-US" altLang="zh-CN" dirty="0" smtClean="0"/>
          </a:p>
          <a:p>
            <a:r>
              <a:rPr lang="zh-CN" altLang="en-US" dirty="0" smtClean="0"/>
              <a:t>可以控制什么时候（创建、编辑，或者某些处理步骤）允许修改字段的值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设定事务字段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申请免费</a:t>
            </a:r>
            <a:r>
              <a:rPr lang="en-US" altLang="zh-CN" dirty="0" err="1" smtClean="0"/>
              <a:t>URTracker</a:t>
            </a:r>
            <a:r>
              <a:rPr lang="zh-CN" altLang="en-US" dirty="0" smtClean="0"/>
              <a:t>站点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或下载安装</a:t>
            </a:r>
            <a:r>
              <a:rPr lang="en-US" altLang="zh-CN" dirty="0" smtClean="0"/>
              <a:t>URTracker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现在可以在项目中添加和处理事务了。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项目基本设置完成了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创建和处理事务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项目创建好后，您就可以在项目中创建事务并对他们进行跟踪了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hlinkClick r:id="rId3"/>
              </a:rPr>
              <a:t>查看操作演示</a:t>
            </a:r>
            <a:endParaRPr lang="en-US" altLang="zh-CN" dirty="0" smtClean="0"/>
          </a:p>
          <a:p>
            <a:r>
              <a:rPr lang="zh-CN" altLang="en-US" dirty="0" smtClean="0"/>
              <a:t>路径一：在任意页面点击导航栏上的“新建”按钮，选择一个有权限的项目开始创建事务</a:t>
            </a:r>
            <a:endParaRPr lang="en-US" altLang="zh-CN" dirty="0" smtClean="0"/>
          </a:p>
          <a:p>
            <a:r>
              <a:rPr lang="zh-CN" altLang="en-US" dirty="0" smtClean="0"/>
              <a:t>路径二：在项目列表页面中，点击有权限项目名称右侧的新建按钮。</a:t>
            </a:r>
            <a:endParaRPr lang="en-US" altLang="zh-CN" dirty="0" smtClean="0"/>
          </a:p>
          <a:p>
            <a:r>
              <a:rPr lang="zh-CN" altLang="en-US" dirty="0" smtClean="0"/>
              <a:t>路径三：在某个项目的事务列表中，点击“新建事务”按钮。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创建事务</a:t>
            </a:r>
            <a:endParaRPr lang="zh-CN" altLang="en-US" dirty="0"/>
          </a:p>
        </p:txBody>
      </p:sp>
      <p:graphicFrame>
        <p:nvGraphicFramePr>
          <p:cNvPr id="5" name="对象 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4099" name="Package" showAsIcon="1" r:id="rId4" imgW="0" imgH="0" progId="Package">
              <p:embed/>
            </p:oleObj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hlinkClick r:id="rId2"/>
              </a:rPr>
              <a:t>查看操作演示</a:t>
            </a:r>
            <a:endParaRPr lang="en-US" altLang="zh-CN" dirty="0" smtClean="0"/>
          </a:p>
          <a:p>
            <a:r>
              <a:rPr lang="zh-CN" altLang="en-US" dirty="0" smtClean="0"/>
              <a:t>通过“处理事务”操作更改事务的状态、提交给新的处理人并记录处理的过程信息</a:t>
            </a:r>
            <a:endParaRPr lang="en-US" altLang="zh-CN" dirty="0" smtClean="0"/>
          </a:p>
          <a:p>
            <a:r>
              <a:rPr lang="zh-CN" altLang="en-US" dirty="0" smtClean="0"/>
              <a:t>可以在打开具体的事务后处理事务</a:t>
            </a:r>
            <a:endParaRPr lang="en-US" altLang="zh-CN" dirty="0" smtClean="0"/>
          </a:p>
          <a:p>
            <a:r>
              <a:rPr lang="zh-CN" altLang="en-US" dirty="0" smtClean="0"/>
              <a:t>也可以在“我的事务”“项目事务列表”页面中点击提交给自己事务后面的“√”直接处理事务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处理事务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hlinkClick r:id="rId2"/>
              </a:rPr>
              <a:t>查看操作演示</a:t>
            </a:r>
            <a:endParaRPr lang="en-US" altLang="zh-CN" dirty="0" smtClean="0"/>
          </a:p>
          <a:p>
            <a:r>
              <a:rPr lang="zh-CN" altLang="en-US" dirty="0" smtClean="0"/>
              <a:t>工作记录：登记对某个事务所做的工作 </a:t>
            </a:r>
            <a:endParaRPr lang="en-US" altLang="zh-CN" dirty="0" smtClean="0"/>
          </a:p>
          <a:p>
            <a:r>
              <a:rPr lang="zh-CN" altLang="en-US" dirty="0" smtClean="0"/>
              <a:t>评论：对事务处理过程提交建议或督促</a:t>
            </a:r>
            <a:endParaRPr lang="en-US" altLang="zh-CN" dirty="0" smtClean="0"/>
          </a:p>
          <a:p>
            <a:r>
              <a:rPr lang="zh-CN" altLang="en-US" dirty="0" smtClean="0"/>
              <a:t>编辑：修改事务内容信息</a:t>
            </a:r>
            <a:endParaRPr lang="en-US" altLang="zh-CN" dirty="0" smtClean="0"/>
          </a:p>
          <a:p>
            <a:r>
              <a:rPr lang="zh-CN" altLang="en-US" dirty="0" smtClean="0"/>
              <a:t>重分配：跳转事务的状态和处理人</a:t>
            </a:r>
            <a:endParaRPr lang="en-US" altLang="zh-CN" dirty="0" smtClean="0"/>
          </a:p>
          <a:p>
            <a:r>
              <a:rPr lang="zh-CN" altLang="en-US" dirty="0" smtClean="0"/>
              <a:t>复制：创建一个新的事务，并且默认使用当前事务的字段值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其他事务操作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hlinkClick r:id="rId2"/>
              </a:rPr>
              <a:t>查看操作演示</a:t>
            </a:r>
            <a:endParaRPr lang="en-US" altLang="zh-CN" dirty="0" smtClean="0"/>
          </a:p>
          <a:p>
            <a:r>
              <a:rPr lang="zh-CN" altLang="en-US" dirty="0" smtClean="0"/>
              <a:t>在列表中导航</a:t>
            </a:r>
            <a:endParaRPr lang="en-US" altLang="zh-CN" dirty="0" smtClean="0"/>
          </a:p>
          <a:p>
            <a:r>
              <a:rPr lang="zh-CN" altLang="en-US" dirty="0" smtClean="0"/>
              <a:t>管理附件</a:t>
            </a:r>
            <a:endParaRPr lang="en-US" altLang="zh-CN" dirty="0" smtClean="0"/>
          </a:p>
          <a:p>
            <a:r>
              <a:rPr lang="zh-CN" altLang="en-US" dirty="0" smtClean="0"/>
              <a:t>管理事务关连</a:t>
            </a:r>
            <a:endParaRPr lang="en-US" altLang="zh-CN" dirty="0" smtClean="0"/>
          </a:p>
          <a:p>
            <a:r>
              <a:rPr lang="zh-CN" altLang="en-US" dirty="0" smtClean="0"/>
              <a:t>设置相关人员</a:t>
            </a:r>
            <a:endParaRPr lang="en-US" altLang="zh-CN" dirty="0" smtClean="0"/>
          </a:p>
          <a:p>
            <a:r>
              <a:rPr lang="zh-CN" altLang="en-US" dirty="0" smtClean="0"/>
              <a:t>设置相关文章</a:t>
            </a:r>
            <a:endParaRPr lang="en-US" altLang="zh-CN" dirty="0" smtClean="0"/>
          </a:p>
          <a:p>
            <a:r>
              <a:rPr lang="zh-CN" altLang="en-US" dirty="0" smtClean="0"/>
              <a:t>订阅</a:t>
            </a:r>
            <a:endParaRPr lang="en-US" altLang="zh-CN" dirty="0" smtClean="0"/>
          </a:p>
          <a:p>
            <a:r>
              <a:rPr lang="zh-CN" altLang="en-US" dirty="0" smtClean="0"/>
              <a:t>打印</a:t>
            </a:r>
            <a:endParaRPr lang="en-US" altLang="zh-CN" dirty="0" smtClean="0"/>
          </a:p>
          <a:p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其他事务操作（续）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hlinkClick r:id="rId2"/>
              </a:rPr>
              <a:t>我的事务</a:t>
            </a:r>
            <a:endParaRPr lang="en-US" altLang="zh-CN" dirty="0" smtClean="0"/>
          </a:p>
          <a:p>
            <a:r>
              <a:rPr lang="zh-CN" altLang="en-US" dirty="0" smtClean="0">
                <a:hlinkClick r:id="rId3"/>
              </a:rPr>
              <a:t>项目列表</a:t>
            </a:r>
            <a:endParaRPr lang="en-US" altLang="zh-CN" dirty="0" smtClean="0"/>
          </a:p>
          <a:p>
            <a:r>
              <a:rPr lang="zh-CN" altLang="en-US" dirty="0" smtClean="0">
                <a:hlinkClick r:id="rId4"/>
              </a:rPr>
              <a:t>事务列表</a:t>
            </a:r>
            <a:endParaRPr lang="en-US" altLang="zh-CN" dirty="0" smtClean="0"/>
          </a:p>
          <a:p>
            <a:r>
              <a:rPr lang="zh-CN" altLang="en-US" dirty="0" smtClean="0">
                <a:hlinkClick r:id="rId5"/>
              </a:rPr>
              <a:t>导出事务</a:t>
            </a:r>
            <a:endParaRPr lang="en-US" altLang="zh-CN" dirty="0" smtClean="0"/>
          </a:p>
          <a:p>
            <a:r>
              <a:rPr lang="zh-CN" altLang="en-US" dirty="0" smtClean="0">
                <a:hlinkClick r:id="rId6"/>
              </a:rPr>
              <a:t>高级查询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常用界面操作演示</a:t>
            </a:r>
            <a:endParaRPr lang="zh-CN" alt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hlinkClick r:id="rId2"/>
              </a:rPr>
              <a:t>查看操作演示</a:t>
            </a: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桌面助手</a:t>
            </a:r>
            <a:endParaRPr lang="zh-CN" altLang="en-US" dirty="0"/>
          </a:p>
        </p:txBody>
      </p:sp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2857496"/>
            <a:ext cx="55245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知识库操作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hlinkClick r:id="rId2"/>
              </a:rPr>
              <a:t>知识库目录管理</a:t>
            </a:r>
            <a:endParaRPr lang="en-US" altLang="zh-CN" dirty="0" smtClean="0"/>
          </a:p>
          <a:p>
            <a:r>
              <a:rPr lang="zh-CN" altLang="en-US" dirty="0" smtClean="0">
                <a:hlinkClick r:id="rId3"/>
              </a:rPr>
              <a:t>知识库文章操作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知识库操作演示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操作演示：</a:t>
            </a:r>
            <a:r>
              <a:rPr lang="zh-CN" altLang="en-US" dirty="0" smtClean="0">
                <a:hlinkClick r:id="rId2"/>
              </a:rPr>
              <a:t>点击打开</a:t>
            </a:r>
            <a:endParaRPr lang="en-US" altLang="zh-CN" dirty="0" smtClean="0"/>
          </a:p>
          <a:p>
            <a:r>
              <a:rPr lang="zh-CN" altLang="en-US" dirty="0" smtClean="0"/>
              <a:t>免去</a:t>
            </a:r>
            <a:r>
              <a:rPr lang="zh-CN" altLang="en-US" dirty="0" smtClean="0"/>
              <a:t>了准备服务器软硬件环境和安装</a:t>
            </a:r>
            <a:r>
              <a:rPr lang="en-US" altLang="zh-CN" dirty="0" err="1" smtClean="0"/>
              <a:t>URTracker</a:t>
            </a:r>
            <a:r>
              <a:rPr lang="zh-CN" altLang="en-US" dirty="0" smtClean="0"/>
              <a:t>的麻烦，将您的精力集中在业务本身</a:t>
            </a:r>
            <a:endParaRPr lang="en-US" altLang="zh-CN" dirty="0" smtClean="0"/>
          </a:p>
          <a:p>
            <a:r>
              <a:rPr lang="zh-CN" altLang="en-US" dirty="0" smtClean="0"/>
              <a:t>高级版功能，无用户数限制</a:t>
            </a:r>
            <a:endParaRPr lang="en-US" altLang="zh-CN" dirty="0" smtClean="0"/>
          </a:p>
          <a:p>
            <a:r>
              <a:rPr lang="zh-CN" altLang="en-US" dirty="0" smtClean="0"/>
              <a:t>在任何地方都可以访问</a:t>
            </a:r>
            <a:endParaRPr lang="en-US" altLang="zh-CN" dirty="0" smtClean="0"/>
          </a:p>
          <a:p>
            <a:r>
              <a:rPr lang="zh-CN" altLang="en-US" dirty="0" smtClean="0"/>
              <a:t>免费使用</a:t>
            </a:r>
            <a:r>
              <a:rPr lang="en-US" altLang="zh-CN" dirty="0" smtClean="0"/>
              <a:t>3</a:t>
            </a:r>
            <a:r>
              <a:rPr lang="zh-CN" altLang="en-US" dirty="0" smtClean="0"/>
              <a:t>个月</a:t>
            </a:r>
            <a:endParaRPr lang="en-US" altLang="zh-CN" dirty="0" smtClean="0"/>
          </a:p>
          <a:p>
            <a:r>
              <a:rPr lang="zh-CN" altLang="en-US" dirty="0" smtClean="0"/>
              <a:t>可以随时将数据下载下来，将</a:t>
            </a:r>
            <a:r>
              <a:rPr lang="en-US" altLang="zh-CN" dirty="0" err="1" smtClean="0"/>
              <a:t>URTracker</a:t>
            </a:r>
            <a:r>
              <a:rPr lang="zh-CN" altLang="en-US" dirty="0" smtClean="0"/>
              <a:t>部署到您自己的服务器上</a:t>
            </a:r>
            <a:endParaRPr lang="en-US" altLang="zh-CN" dirty="0" smtClean="0"/>
          </a:p>
          <a:p>
            <a:r>
              <a:rPr lang="zh-CN" altLang="en-US" dirty="0" smtClean="0"/>
              <a:t>申请</a:t>
            </a:r>
            <a:r>
              <a:rPr lang="zh-CN" altLang="en-US" dirty="0" smtClean="0"/>
              <a:t>入口：</a:t>
            </a:r>
            <a:r>
              <a:rPr lang="en-US" altLang="zh-CN" dirty="0" smtClean="0">
                <a:hlinkClick r:id="rId3"/>
              </a:rPr>
              <a:t>http://urtracker.cn/online/step1.aspx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申请免费的</a:t>
            </a:r>
            <a:r>
              <a:rPr lang="en-US" altLang="zh-CN" dirty="0" err="1" smtClean="0"/>
              <a:t>URTracker</a:t>
            </a:r>
            <a:r>
              <a:rPr lang="zh-CN" altLang="en-US" dirty="0" smtClean="0"/>
              <a:t>站点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谢谢！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0034" y="1357298"/>
            <a:ext cx="7715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感谢您下载和使用</a:t>
            </a:r>
            <a:r>
              <a:rPr lang="en-US" altLang="zh-CN" dirty="0" smtClean="0"/>
              <a:t>URTracker</a:t>
            </a:r>
            <a:r>
              <a:rPr lang="zh-CN" altLang="en-US" dirty="0" smtClean="0"/>
              <a:t>！希望能为您的工作带来帮助。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您在安装使用</a:t>
            </a:r>
            <a:r>
              <a:rPr lang="en-US" altLang="zh-CN" dirty="0" smtClean="0"/>
              <a:t>URTracker</a:t>
            </a:r>
            <a:r>
              <a:rPr lang="zh-CN" altLang="en-US" dirty="0" smtClean="0"/>
              <a:t>中遇到任何问题，请到我们的</a:t>
            </a:r>
            <a:r>
              <a:rPr lang="zh-CN" altLang="en-US" dirty="0" smtClean="0">
                <a:hlinkClick r:id="rId2"/>
              </a:rPr>
              <a:t>在线支持中心</a:t>
            </a:r>
            <a:r>
              <a:rPr lang="zh-CN" altLang="en-US" dirty="0" smtClean="0"/>
              <a:t>获得帮助。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0034" y="3071810"/>
            <a:ext cx="785818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 smtClean="0"/>
              <a:t>相关资源：</a:t>
            </a:r>
            <a:endParaRPr lang="en-US" altLang="zh-CN" sz="2800" dirty="0" smtClean="0"/>
          </a:p>
          <a:p>
            <a:pPr>
              <a:buFont typeface="Arial" pitchFamily="34" charset="0"/>
              <a:buChar char="•"/>
            </a:pPr>
            <a:r>
              <a:rPr lang="en-US" altLang="zh-CN" dirty="0" smtClean="0">
                <a:hlinkClick r:id="rId3"/>
              </a:rPr>
              <a:t>URTracker</a:t>
            </a:r>
            <a:r>
              <a:rPr lang="zh-CN" altLang="en-US" dirty="0" smtClean="0">
                <a:hlinkClick r:id="rId3"/>
              </a:rPr>
              <a:t>网站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en-US" altLang="zh-CN" dirty="0" err="1" smtClean="0">
                <a:hlinkClick r:id="rId4"/>
              </a:rPr>
              <a:t>URTracker</a:t>
            </a:r>
            <a:r>
              <a:rPr lang="zh-CN" altLang="en-US" dirty="0" smtClean="0">
                <a:hlinkClick r:id="rId4"/>
              </a:rPr>
              <a:t>操作演示索引页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en-US" altLang="zh-CN" dirty="0" err="1" smtClean="0">
                <a:hlinkClick r:id="rId5"/>
              </a:rPr>
              <a:t>URTracker</a:t>
            </a:r>
            <a:r>
              <a:rPr lang="zh-CN" altLang="en-US" dirty="0" smtClean="0">
                <a:hlinkClick r:id="rId5"/>
              </a:rPr>
              <a:t>在线帮助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en-US" altLang="zh-CN" dirty="0" err="1" smtClean="0">
                <a:hlinkClick r:id="rId2"/>
              </a:rPr>
              <a:t>URTracker</a:t>
            </a:r>
            <a:r>
              <a:rPr lang="zh-CN" altLang="en-US" dirty="0" smtClean="0">
                <a:hlinkClick r:id="rId2"/>
              </a:rPr>
              <a:t>在线支持中心</a:t>
            </a:r>
            <a:endParaRPr lang="en-US" altLang="zh-CN" dirty="0" smtClean="0"/>
          </a:p>
          <a:p>
            <a:pPr>
              <a:buFont typeface="Arial" pitchFamily="34" charset="0"/>
              <a:buChar char="•"/>
            </a:pPr>
            <a:r>
              <a:rPr lang="zh-CN" altLang="en-US" dirty="0" smtClean="0">
                <a:hlinkClick r:id="rId6"/>
              </a:rPr>
              <a:t>在线申请</a:t>
            </a:r>
            <a:r>
              <a:rPr lang="en-US" altLang="zh-CN" dirty="0" err="1" smtClean="0">
                <a:hlinkClick r:id="rId6"/>
              </a:rPr>
              <a:t>URTracker</a:t>
            </a:r>
            <a:r>
              <a:rPr lang="zh-CN" altLang="en-US" dirty="0" smtClean="0">
                <a:hlinkClick r:id="rId6"/>
              </a:rPr>
              <a:t>试用站点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 smtClean="0"/>
              <a:t>如平时无法访问公网，可以考虑在公司内安装试用</a:t>
            </a:r>
            <a:endParaRPr lang="en-US" altLang="zh-CN" dirty="0" smtClean="0"/>
          </a:p>
          <a:p>
            <a:r>
              <a:rPr lang="zh-CN" altLang="en-US" dirty="0" smtClean="0"/>
              <a:t>安装人的要求：对</a:t>
            </a:r>
            <a:r>
              <a:rPr lang="en-US" altLang="zh-CN" dirty="0" smtClean="0"/>
              <a:t>.</a:t>
            </a:r>
            <a:r>
              <a:rPr lang="en-US" altLang="zh-CN" dirty="0" err="1" smtClean="0"/>
              <a:t>Net</a:t>
            </a:r>
            <a:r>
              <a:rPr lang="en-US" altLang="zh-CN" dirty="0" smtClean="0"/>
              <a:t>, SQL Server</a:t>
            </a:r>
            <a:r>
              <a:rPr lang="zh-CN" altLang="en-US" dirty="0" smtClean="0"/>
              <a:t>数据库和</a:t>
            </a:r>
            <a:r>
              <a:rPr lang="en-US" altLang="zh-CN" dirty="0" smtClean="0"/>
              <a:t>IIS</a:t>
            </a:r>
            <a:r>
              <a:rPr lang="zh-CN" altLang="en-US" dirty="0" smtClean="0"/>
              <a:t>软件有基本的了解</a:t>
            </a:r>
            <a:endParaRPr lang="en-US" altLang="zh-CN" dirty="0" smtClean="0"/>
          </a:p>
          <a:p>
            <a:r>
              <a:rPr lang="zh-CN" altLang="en-US" dirty="0" smtClean="0"/>
              <a:t>了解系统需求 </a:t>
            </a:r>
            <a:r>
              <a:rPr lang="zh-CN" altLang="en-US" dirty="0" smtClean="0">
                <a:hlinkClick r:id="rId2"/>
              </a:rPr>
              <a:t>链接</a:t>
            </a:r>
            <a:endParaRPr lang="en-US" altLang="zh-CN" dirty="0" smtClean="0"/>
          </a:p>
          <a:p>
            <a:r>
              <a:rPr lang="zh-CN" altLang="en-US" dirty="0" smtClean="0"/>
              <a:t>下载必要的组件和</a:t>
            </a:r>
            <a:r>
              <a:rPr lang="en-US" altLang="zh-CN" dirty="0" smtClean="0"/>
              <a:t>URTracker</a:t>
            </a:r>
            <a:r>
              <a:rPr lang="zh-CN" altLang="en-US" dirty="0" smtClean="0"/>
              <a:t>安装程序 </a:t>
            </a:r>
            <a:r>
              <a:rPr lang="zh-CN" altLang="en-US" dirty="0" smtClean="0">
                <a:hlinkClick r:id="rId3"/>
              </a:rPr>
              <a:t>链接</a:t>
            </a:r>
            <a:endParaRPr lang="en-US" altLang="zh-CN" dirty="0" smtClean="0"/>
          </a:p>
          <a:p>
            <a:r>
              <a:rPr lang="zh-CN" altLang="en-US" dirty="0" smtClean="0"/>
              <a:t>按指定的顺序安装组件和</a:t>
            </a:r>
            <a:r>
              <a:rPr lang="en-US" altLang="zh-CN" dirty="0" smtClean="0"/>
              <a:t>URTracker</a:t>
            </a:r>
            <a:r>
              <a:rPr lang="zh-CN" altLang="en-US" dirty="0" smtClean="0"/>
              <a:t>安装程序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安装 </a:t>
            </a:r>
            <a:r>
              <a:rPr lang="en-US" altLang="zh-CN" dirty="0" smtClean="0"/>
              <a:t>IIS</a:t>
            </a:r>
          </a:p>
          <a:p>
            <a:pPr lvl="1"/>
            <a:r>
              <a:rPr lang="zh-CN" altLang="en-US" dirty="0" smtClean="0"/>
              <a:t>安装 </a:t>
            </a:r>
            <a:r>
              <a:rPr lang="en-US" altLang="zh-CN" dirty="0" err="1" smtClean="0"/>
              <a:t>.Net</a:t>
            </a:r>
            <a:r>
              <a:rPr lang="en-US" altLang="zh-CN" dirty="0" smtClean="0"/>
              <a:t> Framework3.5 sp1</a:t>
            </a:r>
          </a:p>
          <a:p>
            <a:pPr lvl="1"/>
            <a:r>
              <a:rPr lang="zh-CN" altLang="en-US" dirty="0" smtClean="0"/>
              <a:t>安装数据库</a:t>
            </a:r>
            <a:r>
              <a:rPr lang="en-US" altLang="zh-CN" dirty="0" err="1" smtClean="0"/>
              <a:t>sql</a:t>
            </a:r>
            <a:r>
              <a:rPr lang="en-US" altLang="zh-CN" dirty="0" smtClean="0"/>
              <a:t> server</a:t>
            </a:r>
          </a:p>
          <a:p>
            <a:pPr lvl="1"/>
            <a:r>
              <a:rPr lang="zh-CN" altLang="en-US" dirty="0" smtClean="0"/>
              <a:t>安装</a:t>
            </a:r>
            <a:r>
              <a:rPr lang="en-US" altLang="zh-CN" dirty="0" smtClean="0"/>
              <a:t>URTracker</a:t>
            </a:r>
          </a:p>
          <a:p>
            <a:pPr lvl="1"/>
            <a:r>
              <a:rPr lang="zh-CN" altLang="en-US" dirty="0" smtClean="0"/>
              <a:t>安装完成后使用浏览器打开网址</a:t>
            </a:r>
            <a:endParaRPr lang="en-US" altLang="zh-CN" dirty="0" smtClean="0"/>
          </a:p>
          <a:p>
            <a:r>
              <a:rPr lang="zh-CN" altLang="en-US" dirty="0" smtClean="0"/>
              <a:t>相关资源</a:t>
            </a:r>
            <a:endParaRPr lang="en-US" altLang="zh-CN" dirty="0" smtClean="0"/>
          </a:p>
          <a:p>
            <a:pPr lvl="1"/>
            <a:r>
              <a:rPr lang="en-US" altLang="zh-CN" dirty="0" smtClean="0">
                <a:hlinkClick r:id="rId4"/>
              </a:rPr>
              <a:t>URTracker</a:t>
            </a:r>
            <a:r>
              <a:rPr lang="zh-CN" altLang="en-US" dirty="0" smtClean="0">
                <a:hlinkClick r:id="rId4"/>
              </a:rPr>
              <a:t>安装相关的在线帮助</a:t>
            </a:r>
            <a:endParaRPr lang="en-US" altLang="zh-CN" dirty="0" smtClean="0"/>
          </a:p>
          <a:p>
            <a:pPr lvl="1"/>
            <a:r>
              <a:rPr lang="zh-CN" altLang="en-US" dirty="0" smtClean="0">
                <a:hlinkClick r:id="rId5"/>
              </a:rPr>
              <a:t>操作演示动画索引页</a:t>
            </a:r>
            <a:endParaRPr lang="en-US" altLang="zh-CN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在本地下载和安装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URTracker</a:t>
            </a:r>
            <a:r>
              <a:rPr lang="zh-CN" altLang="en-US" dirty="0" smtClean="0"/>
              <a:t>基本概念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05192"/>
          </a:xfrm>
        </p:spPr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“项目”用于管理一组有关的事务（如某个产品的所有缺陷、某个团队内的任务等）。</a:t>
            </a:r>
            <a:endParaRPr lang="en-US" altLang="zh-CN" dirty="0" smtClean="0"/>
          </a:p>
          <a:p>
            <a:r>
              <a:rPr lang="en-US" altLang="zh-CN" dirty="0" err="1" smtClean="0"/>
              <a:t>URTracker</a:t>
            </a:r>
            <a:r>
              <a:rPr lang="zh-CN" altLang="en-US" dirty="0" smtClean="0"/>
              <a:t>中的“项目”是虚拟的，不一定对应于实际存在的一个“项目”。</a:t>
            </a:r>
            <a:endParaRPr lang="en-US" altLang="zh-CN" dirty="0" smtClean="0"/>
          </a:p>
          <a:p>
            <a:r>
              <a:rPr lang="zh-CN" altLang="en-US" dirty="0" smtClean="0"/>
              <a:t>举例：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XXX</a:t>
            </a:r>
            <a:r>
              <a:rPr lang="zh-CN" altLang="en-US" dirty="0" smtClean="0"/>
              <a:t>产品缺陷跟踪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XXX</a:t>
            </a:r>
            <a:r>
              <a:rPr lang="zh-CN" altLang="en-US" dirty="0" smtClean="0"/>
              <a:t>部门任务跟踪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XXX</a:t>
            </a:r>
            <a:r>
              <a:rPr lang="zh-CN" altLang="en-US" dirty="0" smtClean="0"/>
              <a:t>客户问题跟踪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XXX</a:t>
            </a:r>
            <a:r>
              <a:rPr lang="zh-CN" altLang="en-US" dirty="0" smtClean="0"/>
              <a:t>文档审批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IT</a:t>
            </a:r>
            <a:r>
              <a:rPr lang="zh-CN" altLang="en-US" dirty="0" smtClean="0"/>
              <a:t>问题报修</a:t>
            </a:r>
            <a:endParaRPr lang="en-US" altLang="zh-CN" dirty="0" smtClean="0"/>
          </a:p>
          <a:p>
            <a:r>
              <a:rPr lang="zh-CN" altLang="en-US" dirty="0" smtClean="0"/>
              <a:t>项目的要素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项目</a:t>
            </a:r>
            <a:r>
              <a:rPr lang="zh-CN" altLang="en-US" u="sng" dirty="0" smtClean="0">
                <a:latin typeface="+mj-ea"/>
                <a:ea typeface="+mj-ea"/>
              </a:rPr>
              <a:t>成员</a:t>
            </a:r>
            <a:r>
              <a:rPr lang="zh-CN" altLang="en-US" dirty="0" smtClean="0"/>
              <a:t>、事务处理</a:t>
            </a:r>
            <a:r>
              <a:rPr lang="zh-CN" altLang="en-US" u="sng" dirty="0" smtClean="0">
                <a:latin typeface="+mj-ea"/>
                <a:ea typeface="+mj-ea"/>
              </a:rPr>
              <a:t>流程</a:t>
            </a:r>
            <a:r>
              <a:rPr lang="zh-CN" altLang="en-US" dirty="0" smtClean="0"/>
              <a:t>和具体的</a:t>
            </a:r>
            <a:r>
              <a:rPr lang="zh-CN" altLang="en-US" u="sng" dirty="0" smtClean="0">
                <a:latin typeface="+mj-ea"/>
                <a:ea typeface="+mj-ea"/>
              </a:rPr>
              <a:t>事务</a:t>
            </a:r>
            <a:endParaRPr lang="en-US" altLang="zh-CN" u="sng" dirty="0" smtClean="0">
              <a:latin typeface="+mj-ea"/>
              <a:ea typeface="+mj-ea"/>
            </a:endParaRPr>
          </a:p>
          <a:p>
            <a:pPr lvl="1"/>
            <a:r>
              <a:rPr lang="zh-CN" altLang="en-US" u="sng" dirty="0" smtClean="0"/>
              <a:t>项目成员</a:t>
            </a:r>
            <a:r>
              <a:rPr lang="zh-CN" altLang="en-US" dirty="0" smtClean="0"/>
              <a:t>按照设定的</a:t>
            </a:r>
            <a:r>
              <a:rPr lang="zh-CN" altLang="en-US" u="sng" dirty="0" smtClean="0"/>
              <a:t>事务处理流程</a:t>
            </a:r>
            <a:r>
              <a:rPr lang="zh-CN" altLang="en-US" dirty="0" smtClean="0"/>
              <a:t>创建和处理</a:t>
            </a:r>
            <a:r>
              <a:rPr lang="zh-CN" altLang="en-US" u="sng" dirty="0" smtClean="0"/>
              <a:t>事务</a:t>
            </a:r>
            <a:endParaRPr lang="en-US" altLang="zh-CN" u="sng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项目</a:t>
            </a:r>
            <a:endParaRPr lang="zh-CN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457200" y="1481328"/>
            <a:ext cx="4614866" cy="4525963"/>
          </a:xfrm>
        </p:spPr>
        <p:txBody>
          <a:bodyPr>
            <a:normAutofit fontScale="85000" lnSpcReduction="20000"/>
          </a:bodyPr>
          <a:lstStyle/>
          <a:p>
            <a:pPr marL="109728"/>
            <a:r>
              <a:rPr lang="zh-CN" altLang="en-US" dirty="0" smtClean="0"/>
              <a:t>使用</a:t>
            </a:r>
            <a:r>
              <a:rPr lang="zh-CN" altLang="en-US" u="sng" dirty="0" smtClean="0"/>
              <a:t>工作组</a:t>
            </a:r>
            <a:r>
              <a:rPr lang="zh-CN" altLang="en-US" dirty="0" smtClean="0"/>
              <a:t>定义项目成员的角色分工</a:t>
            </a:r>
          </a:p>
          <a:p>
            <a:pPr marL="365760" lvl="1"/>
            <a:r>
              <a:rPr lang="zh-CN" altLang="en-US" dirty="0" smtClean="0"/>
              <a:t>项目成员由各工作组的成员组成</a:t>
            </a:r>
          </a:p>
          <a:p>
            <a:pPr marL="365760" lvl="1"/>
            <a:r>
              <a:rPr lang="zh-CN" altLang="en-US" dirty="0" smtClean="0"/>
              <a:t>一个人可以同时属于项目中的多个工作组</a:t>
            </a:r>
          </a:p>
          <a:p>
            <a:pPr marL="109728"/>
            <a:r>
              <a:rPr lang="zh-CN" altLang="en-US" dirty="0" smtClean="0"/>
              <a:t>通过工作组控制项目成员的各种操作权限</a:t>
            </a:r>
            <a:endParaRPr lang="en-US" altLang="zh-CN" dirty="0" smtClean="0"/>
          </a:p>
          <a:p>
            <a:pPr marL="365760" lvl="1"/>
            <a:r>
              <a:rPr lang="zh-CN" altLang="en-US" dirty="0" smtClean="0"/>
              <a:t>工作组的权限针对项目中的所有事务</a:t>
            </a:r>
            <a:endParaRPr lang="en-US" altLang="zh-CN" dirty="0" smtClean="0"/>
          </a:p>
          <a:p>
            <a:pPr marL="365760" lvl="1"/>
            <a:r>
              <a:rPr lang="zh-CN" altLang="en-US" dirty="0" smtClean="0"/>
              <a:t>管理和配置项目</a:t>
            </a:r>
            <a:endParaRPr lang="en-US" altLang="zh-CN" dirty="0" smtClean="0"/>
          </a:p>
          <a:p>
            <a:pPr marL="365760" lvl="1"/>
            <a:r>
              <a:rPr lang="zh-CN" altLang="en-US" dirty="0" smtClean="0"/>
              <a:t>各种事务操作权限：创建、编辑、删除、重分配等</a:t>
            </a:r>
            <a:endParaRPr lang="en-US" altLang="zh-CN" dirty="0" smtClean="0"/>
          </a:p>
          <a:p>
            <a:pPr marL="109728"/>
            <a:r>
              <a:rPr lang="zh-CN" altLang="en-US" dirty="0" smtClean="0"/>
              <a:t>在事务处理流程定义中使用工作组</a:t>
            </a:r>
            <a:endParaRPr lang="en-US" altLang="zh-CN" dirty="0" smtClean="0"/>
          </a:p>
          <a:p>
            <a:pPr marL="365760" lvl="1"/>
            <a:r>
              <a:rPr lang="zh-CN" altLang="en-US" dirty="0" smtClean="0"/>
              <a:t>设定某个步骤可以提交给哪些工作组，或者工作组的成员</a:t>
            </a:r>
          </a:p>
          <a:p>
            <a:pPr marL="109728"/>
            <a:endParaRPr lang="en-US" altLang="zh-CN" dirty="0" smtClean="0"/>
          </a:p>
          <a:p>
            <a:pPr marL="365760" lvl="1" indent="-256032">
              <a:spcBef>
                <a:spcPts val="400"/>
              </a:spcBef>
              <a:buSzPct val="68000"/>
              <a:buFont typeface="Wingdings 3"/>
              <a:buChar char=""/>
            </a:pPr>
            <a:endParaRPr lang="en-US" altLang="zh-CN" dirty="0" smtClean="0"/>
          </a:p>
          <a:p>
            <a:endParaRPr lang="zh-CN" altLang="en-US" dirty="0" smtClean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项目要素一：项目成员</a:t>
            </a:r>
            <a:endParaRPr lang="zh-CN" alt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1357298"/>
            <a:ext cx="3497549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椭圆 4"/>
          <p:cNvSpPr/>
          <p:nvPr/>
        </p:nvSpPr>
        <p:spPr>
          <a:xfrm>
            <a:off x="5429256" y="1571612"/>
            <a:ext cx="1143008" cy="500066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椭圆 5"/>
          <p:cNvSpPr/>
          <p:nvPr/>
        </p:nvSpPr>
        <p:spPr>
          <a:xfrm>
            <a:off x="6357950" y="1571612"/>
            <a:ext cx="1143008" cy="500066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椭圆 6"/>
          <p:cNvSpPr/>
          <p:nvPr/>
        </p:nvSpPr>
        <p:spPr>
          <a:xfrm>
            <a:off x="7500958" y="1571612"/>
            <a:ext cx="1143008" cy="500066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聚合">
  <a:themeElements>
    <a:clrScheme name="聚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聚合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10466</TotalTime>
  <Words>2898</Words>
  <Application>Microsoft Office PowerPoint</Application>
  <PresentationFormat>全屏显示(4:3)</PresentationFormat>
  <Paragraphs>380</Paragraphs>
  <Slides>50</Slides>
  <Notes>3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50</vt:i4>
      </vt:variant>
    </vt:vector>
  </HeadingPairs>
  <TitlesOfParts>
    <vt:vector size="52" baseType="lpstr">
      <vt:lpstr>聚合</vt:lpstr>
      <vt:lpstr>Package</vt:lpstr>
      <vt:lpstr>URTracker事务跟踪系统 入门指南v3.3</vt:lpstr>
      <vt:lpstr>如何开始？</vt:lpstr>
      <vt:lpstr>如何开始使用URTracker</vt:lpstr>
      <vt:lpstr>申请免费URTracker站点 或下载安装URTracker</vt:lpstr>
      <vt:lpstr>申请免费的URTracker站点</vt:lpstr>
      <vt:lpstr>在本地下载和安装</vt:lpstr>
      <vt:lpstr>URTracker基本概念</vt:lpstr>
      <vt:lpstr>项目</vt:lpstr>
      <vt:lpstr>项目要素一：项目成员</vt:lpstr>
      <vt:lpstr>项目要素二：事务处理流程</vt:lpstr>
      <vt:lpstr>项目要素三：事务</vt:lpstr>
      <vt:lpstr>事务的状态</vt:lpstr>
      <vt:lpstr>事务的处理流程</vt:lpstr>
      <vt:lpstr>处理流程中的相关选项</vt:lpstr>
      <vt:lpstr>事务操作</vt:lpstr>
      <vt:lpstr>事务的处理人</vt:lpstr>
      <vt:lpstr>对URTracker进行基本设置</vt:lpstr>
      <vt:lpstr>界面布局介绍</vt:lpstr>
      <vt:lpstr>基本的系统设置</vt:lpstr>
      <vt:lpstr>项目目录管理</vt:lpstr>
      <vt:lpstr>其他系统配置</vt:lpstr>
      <vt:lpstr>向系统中添加用户账号</vt:lpstr>
      <vt:lpstr>添加用户账号</vt:lpstr>
      <vt:lpstr>添加用户账号的其他方式</vt:lpstr>
      <vt:lpstr>其他的用户管理操作</vt:lpstr>
      <vt:lpstr>创建项目的准备工作</vt:lpstr>
      <vt:lpstr>明确项目的基本信息</vt:lpstr>
      <vt:lpstr>明确人员分工（工作组设置）</vt:lpstr>
      <vt:lpstr>明确事务的处理流程</vt:lpstr>
      <vt:lpstr>给各个状态命名</vt:lpstr>
      <vt:lpstr>明确事务的字段</vt:lpstr>
      <vt:lpstr>在URTracker中创建和 配置项目</vt:lpstr>
      <vt:lpstr>创建项目的基本过程</vt:lpstr>
      <vt:lpstr>创建项目</vt:lpstr>
      <vt:lpstr>创建工作组</vt:lpstr>
      <vt:lpstr>设定事务状态</vt:lpstr>
      <vt:lpstr>设定事务处理流程步骤</vt:lpstr>
      <vt:lpstr>设定创建事务时允许选择的初始状态</vt:lpstr>
      <vt:lpstr>设定事务字段</vt:lpstr>
      <vt:lpstr>项目基本设置完成了</vt:lpstr>
      <vt:lpstr>创建和处理事务</vt:lpstr>
      <vt:lpstr>创建事务</vt:lpstr>
      <vt:lpstr>处理事务</vt:lpstr>
      <vt:lpstr>其他事务操作</vt:lpstr>
      <vt:lpstr>其他事务操作（续）</vt:lpstr>
      <vt:lpstr>常用界面操作演示</vt:lpstr>
      <vt:lpstr>桌面助手</vt:lpstr>
      <vt:lpstr>知识库操作</vt:lpstr>
      <vt:lpstr>知识库操作演示</vt:lpstr>
      <vt:lpstr>谢谢！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URTracker事务跟踪系统 入门指南</dc:title>
  <dc:creator>Leal</dc:creator>
  <cp:lastModifiedBy>Windows 用户</cp:lastModifiedBy>
  <cp:revision>424</cp:revision>
  <dcterms:created xsi:type="dcterms:W3CDTF">2008-04-28T08:35:23Z</dcterms:created>
  <dcterms:modified xsi:type="dcterms:W3CDTF">2009-03-29T16:23:14Z</dcterms:modified>
</cp:coreProperties>
</file>